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10287000" cx="18288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Harmattan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nkalp Saoji"/>
  <p:cmAuthor clrIdx="1" id="1" initials="" lastIdx="1" name="Yudhisteer Chintar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4A385F-1CD4-4627-AEC7-FEE0595EFDEC}">
  <a:tblStyle styleId="{E74A385F-1CD4-4627-AEC7-FEE0595EFD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22" Type="http://schemas.openxmlformats.org/officeDocument/2006/relationships/font" Target="fonts/PoppinsMedium-boldItalic.fntdata"/><Relationship Id="rId21" Type="http://schemas.openxmlformats.org/officeDocument/2006/relationships/font" Target="fonts/PoppinsMedium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Harmattan-bold.fntdata"/><Relationship Id="rId27" Type="http://schemas.openxmlformats.org/officeDocument/2006/relationships/font" Target="fonts/Harmattan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Poppins-regular.fntdata"/><Relationship Id="rId14" Type="http://schemas.openxmlformats.org/officeDocument/2006/relationships/slide" Target="slides/slide7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19" Type="http://schemas.openxmlformats.org/officeDocument/2006/relationships/font" Target="fonts/PoppinsMedium-regular.fntdata"/><Relationship Id="rId18" Type="http://schemas.openxmlformats.org/officeDocument/2006/relationships/font" Target="fonts/Poppins-boldItalic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17T01:10:57.585">
    <p:pos x="4329" y="2378"/>
    <p:text>do we want to put a small logo on the top right or down right something of every slide of the ppt?</p:text>
  </p:cm>
  <p:cm authorId="1" idx="1" dt="2023-04-17T01:10:57.585">
    <p:pos x="4329" y="2378"/>
    <p:text>not looking too good. try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e7954ee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e7954ee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30b909af4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30b909af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7.gif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6.jpg"/><Relationship Id="rId8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19.jpg"/><Relationship Id="rId6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6699584" y="3775925"/>
            <a:ext cx="4888800" cy="2735125"/>
            <a:chOff x="3349792" y="1887963"/>
            <a:chExt cx="2444400" cy="1367563"/>
          </a:xfrm>
        </p:grpSpPr>
        <p:pic>
          <p:nvPicPr>
            <p:cNvPr id="85" name="Google Shape;8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6825" y="1887963"/>
              <a:ext cx="1062875" cy="106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3"/>
            <p:cNvSpPr txBox="1"/>
            <p:nvPr/>
          </p:nvSpPr>
          <p:spPr>
            <a:xfrm>
              <a:off x="3349792" y="2147438"/>
              <a:ext cx="2444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JOB </a:t>
              </a:r>
              <a:r>
                <a:rPr lang="en-US" sz="7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-US" sz="7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lang="en-US" sz="7200">
                  <a:solidFill>
                    <a:srgbClr val="CC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</a:t>
              </a:r>
              <a:r>
                <a:rPr lang="en-US" sz="7200"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sz="7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63171" l="27767" r="28290" t="0"/>
            <a:stretch/>
          </p:blipFill>
          <p:spPr>
            <a:xfrm>
              <a:off x="3349800" y="2894275"/>
              <a:ext cx="2351099" cy="36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4"/>
          <p:cNvGrpSpPr/>
          <p:nvPr/>
        </p:nvGrpSpPr>
        <p:grpSpPr>
          <a:xfrm>
            <a:off x="0" y="10094712"/>
            <a:ext cx="18287996" cy="3230815"/>
            <a:chOff x="0" y="-38100"/>
            <a:chExt cx="4816592" cy="850900"/>
          </a:xfrm>
        </p:grpSpPr>
        <p:sp>
          <p:nvSpPr>
            <p:cNvPr id="93" name="Google Shape;93;p14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94" name="Google Shape;94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-736255" y="345561"/>
            <a:ext cx="1171169" cy="1176419"/>
            <a:chOff x="1813" y="0"/>
            <a:chExt cx="809173" cy="812800"/>
          </a:xfrm>
        </p:grpSpPr>
        <p:sp>
          <p:nvSpPr>
            <p:cNvPr id="96" name="Google Shape;96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131256" y="9699241"/>
            <a:ext cx="8266906" cy="396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DRAPER DATA SCIENCE BUSINESS PLAN COMPETITION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02255" y="409918"/>
            <a:ext cx="7639965" cy="981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&amp; Solution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205827" y="2477055"/>
            <a:ext cx="4919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are required to </a:t>
            </a:r>
            <a:r>
              <a:rPr b="1" i="0" lang="en-US" sz="1599" u="none" cap="none" strike="noStrike">
                <a:solidFill>
                  <a:srgbClr val="000000"/>
                </a:solidFill>
              </a:rPr>
              <a:t>manually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their resume information again when using job portals.</a:t>
            </a: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140362" y="3118481"/>
            <a:ext cx="3086100" cy="3266913"/>
            <a:chOff x="0" y="-47625"/>
            <a:chExt cx="812800" cy="860425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287862" cy="95348"/>
            </a:xfrm>
            <a:custGeom>
              <a:rect b="b" l="l" r="r" t="t"/>
              <a:pathLst>
                <a:path extrusionOk="0" h="95348" w="287862">
                  <a:moveTo>
                    <a:pt x="0" y="0"/>
                  </a:moveTo>
                  <a:lnTo>
                    <a:pt x="287862" y="0"/>
                  </a:lnTo>
                  <a:lnTo>
                    <a:pt x="287862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03" name="Google Shape;10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 txBox="1"/>
          <p:nvPr/>
        </p:nvSpPr>
        <p:spPr>
          <a:xfrm>
            <a:off x="1255948" y="3362331"/>
            <a:ext cx="85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Tedious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2395264" y="3118481"/>
            <a:ext cx="3086097" cy="3266913"/>
            <a:chOff x="0" y="-47625"/>
            <a:chExt cx="812800" cy="860425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469702" cy="95348"/>
            </a:xfrm>
            <a:custGeom>
              <a:rect b="b" l="l" r="r" t="t"/>
              <a:pathLst>
                <a:path extrusionOk="0" h="95348" w="469702">
                  <a:moveTo>
                    <a:pt x="0" y="0"/>
                  </a:moveTo>
                  <a:lnTo>
                    <a:pt x="469702" y="0"/>
                  </a:lnTo>
                  <a:lnTo>
                    <a:pt x="469702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07" name="Google Shape;10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2510850" y="3362331"/>
            <a:ext cx="1558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Time-consuming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255961" y="2006631"/>
            <a:ext cx="329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8331C"/>
                </a:solidFill>
              </a:rPr>
              <a:t>Application Process</a:t>
            </a:r>
            <a:endParaRPr b="1"/>
          </a:p>
        </p:txBody>
      </p:sp>
      <p:sp>
        <p:nvSpPr>
          <p:cNvPr id="110" name="Google Shape;110;p14"/>
          <p:cNvSpPr txBox="1"/>
          <p:nvPr/>
        </p:nvSpPr>
        <p:spPr>
          <a:xfrm>
            <a:off x="1140362" y="4974104"/>
            <a:ext cx="4493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application process doesn't stop with just submitting your application, </a:t>
            </a:r>
            <a:r>
              <a:rPr b="1" i="0" lang="en-US" sz="1599" u="none" cap="none" strike="noStrike">
                <a:solidFill>
                  <a:srgbClr val="000000"/>
                </a:solidFill>
              </a:rPr>
              <a:t>networking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still necessary.</a:t>
            </a: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1090241" y="5943066"/>
            <a:ext cx="3086100" cy="3266913"/>
            <a:chOff x="0" y="-47625"/>
            <a:chExt cx="812800" cy="860425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287862" cy="95348"/>
            </a:xfrm>
            <a:custGeom>
              <a:rect b="b" l="l" r="r" t="t"/>
              <a:pathLst>
                <a:path extrusionOk="0" h="95348" w="287862">
                  <a:moveTo>
                    <a:pt x="0" y="0"/>
                  </a:moveTo>
                  <a:lnTo>
                    <a:pt x="287862" y="0"/>
                  </a:lnTo>
                  <a:lnTo>
                    <a:pt x="287862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13" name="Google Shape;11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4"/>
          <p:cNvSpPr txBox="1"/>
          <p:nvPr/>
        </p:nvSpPr>
        <p:spPr>
          <a:xfrm>
            <a:off x="1205827" y="6200922"/>
            <a:ext cx="85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500"/>
              <a:t>Difficult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2460729" y="6200922"/>
            <a:ext cx="1189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Intimidating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3897674" y="6123891"/>
            <a:ext cx="1674973" cy="362023"/>
          </a:xfrm>
          <a:custGeom>
            <a:rect b="b" l="l" r="r" t="t"/>
            <a:pathLst>
              <a:path extrusionOk="0" h="95348" w="441145">
                <a:moveTo>
                  <a:pt x="0" y="0"/>
                </a:moveTo>
                <a:lnTo>
                  <a:pt x="441145" y="0"/>
                </a:lnTo>
                <a:lnTo>
                  <a:pt x="441145" y="95348"/>
                </a:lnTo>
                <a:lnTo>
                  <a:pt x="0" y="95348"/>
                </a:lnTo>
                <a:close/>
              </a:path>
            </a:pathLst>
          </a:custGeom>
          <a:solidFill>
            <a:srgbClr val="D4BFAF"/>
          </a:solidFill>
          <a:ln>
            <a:noFill/>
          </a:ln>
        </p:spPr>
      </p:sp>
      <p:sp>
        <p:nvSpPr>
          <p:cNvPr id="117" name="Google Shape;117;p14"/>
          <p:cNvSpPr/>
          <p:nvPr/>
        </p:nvSpPr>
        <p:spPr>
          <a:xfrm>
            <a:off x="2340995" y="6137790"/>
            <a:ext cx="1390834" cy="362084"/>
          </a:xfrm>
          <a:custGeom>
            <a:rect b="b" l="l" r="r" t="t"/>
            <a:pathLst>
              <a:path extrusionOk="0" h="95348" w="366250">
                <a:moveTo>
                  <a:pt x="0" y="0"/>
                </a:moveTo>
                <a:lnTo>
                  <a:pt x="366250" y="0"/>
                </a:lnTo>
                <a:lnTo>
                  <a:pt x="366250" y="95348"/>
                </a:lnTo>
                <a:lnTo>
                  <a:pt x="0" y="95348"/>
                </a:lnTo>
                <a:close/>
              </a:path>
            </a:pathLst>
          </a:custGeom>
          <a:solidFill>
            <a:srgbClr val="D4BFAF"/>
          </a:solidFill>
          <a:ln>
            <a:noFill/>
          </a:ln>
        </p:spPr>
      </p:sp>
      <p:sp>
        <p:nvSpPr>
          <p:cNvPr id="118" name="Google Shape;118;p14"/>
          <p:cNvSpPr txBox="1"/>
          <p:nvPr/>
        </p:nvSpPr>
        <p:spPr>
          <a:xfrm>
            <a:off x="4011974" y="6181144"/>
            <a:ext cx="1503523" cy="2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Uncomfortable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205815" y="4452255"/>
            <a:ext cx="19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8331C"/>
                </a:solidFill>
              </a:rPr>
              <a:t>Networking</a:t>
            </a:r>
            <a:endParaRPr b="1"/>
          </a:p>
        </p:txBody>
      </p:sp>
      <p:sp>
        <p:nvSpPr>
          <p:cNvPr id="120" name="Google Shape;120;p14"/>
          <p:cNvSpPr txBox="1"/>
          <p:nvPr/>
        </p:nvSpPr>
        <p:spPr>
          <a:xfrm>
            <a:off x="1205827" y="7684438"/>
            <a:ext cx="4478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Despite all these efforts, job applicants are still </a:t>
            </a:r>
            <a:r>
              <a:rPr b="1" lang="en-US" sz="1599"/>
              <a:t>ignored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recruiters.</a:t>
            </a: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>
            <a:off x="1140362" y="8277557"/>
            <a:ext cx="3086099" cy="3266913"/>
            <a:chOff x="0" y="-47625"/>
            <a:chExt cx="812800" cy="860425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344732" cy="95348"/>
            </a:xfrm>
            <a:custGeom>
              <a:rect b="b" l="l" r="r" t="t"/>
              <a:pathLst>
                <a:path extrusionOk="0" h="95348" w="344732">
                  <a:moveTo>
                    <a:pt x="0" y="0"/>
                  </a:moveTo>
                  <a:lnTo>
                    <a:pt x="344732" y="0"/>
                  </a:lnTo>
                  <a:lnTo>
                    <a:pt x="344732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4"/>
          <p:cNvSpPr txBox="1"/>
          <p:nvPr/>
        </p:nvSpPr>
        <p:spPr>
          <a:xfrm>
            <a:off x="1255948" y="8521408"/>
            <a:ext cx="108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Depressing</a:t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2611191" y="8277557"/>
            <a:ext cx="3086099" cy="3266913"/>
            <a:chOff x="0" y="-47625"/>
            <a:chExt cx="812800" cy="860425"/>
          </a:xfrm>
        </p:grpSpPr>
        <p:sp>
          <p:nvSpPr>
            <p:cNvPr id="126" name="Google Shape;126;p14"/>
            <p:cNvSpPr/>
            <p:nvPr/>
          </p:nvSpPr>
          <p:spPr>
            <a:xfrm>
              <a:off x="0" y="0"/>
              <a:ext cx="265588" cy="95348"/>
            </a:xfrm>
            <a:custGeom>
              <a:rect b="b" l="l" r="r" t="t"/>
              <a:pathLst>
                <a:path extrusionOk="0" h="95348" w="265588">
                  <a:moveTo>
                    <a:pt x="0" y="0"/>
                  </a:moveTo>
                  <a:lnTo>
                    <a:pt x="265588" y="0"/>
                  </a:lnTo>
                  <a:lnTo>
                    <a:pt x="265588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27" name="Google Shape;12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2726777" y="8521408"/>
            <a:ext cx="80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Anxious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3897106" y="8521408"/>
            <a:ext cx="1389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Disheartening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1123086" y="7198914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9" u="none" cap="none" strike="noStrike">
                <a:solidFill>
                  <a:srgbClr val="58331C"/>
                </a:solidFill>
              </a:rPr>
              <a:t>Ghosting</a:t>
            </a:r>
            <a:endParaRPr b="1"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4422237" y="3118426"/>
            <a:ext cx="3086095" cy="3266913"/>
            <a:chOff x="0" y="-47625"/>
            <a:chExt cx="812800" cy="860425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332382" cy="95348"/>
            </a:xfrm>
            <a:custGeom>
              <a:rect b="b" l="l" r="r" t="t"/>
              <a:pathLst>
                <a:path extrusionOk="0" h="95348" w="332382">
                  <a:moveTo>
                    <a:pt x="0" y="0"/>
                  </a:moveTo>
                  <a:lnTo>
                    <a:pt x="332382" y="0"/>
                  </a:lnTo>
                  <a:lnTo>
                    <a:pt x="332382" y="95348"/>
                  </a:lnTo>
                  <a:lnTo>
                    <a:pt x="0" y="95348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133" name="Google Shape;13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4"/>
          <p:cNvSpPr txBox="1"/>
          <p:nvPr/>
        </p:nvSpPr>
        <p:spPr>
          <a:xfrm>
            <a:off x="4578712" y="3362386"/>
            <a:ext cx="993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Repetitive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733" y="2039775"/>
            <a:ext cx="473161" cy="4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733" y="4470954"/>
            <a:ext cx="473161" cy="4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733" y="7237014"/>
            <a:ext cx="473161" cy="41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4"/>
          <p:cNvGrpSpPr/>
          <p:nvPr/>
        </p:nvGrpSpPr>
        <p:grpSpPr>
          <a:xfrm>
            <a:off x="6691627" y="1279855"/>
            <a:ext cx="6934345" cy="8229602"/>
            <a:chOff x="6691627" y="1279855"/>
            <a:chExt cx="6934345" cy="8229602"/>
          </a:xfrm>
        </p:grpSpPr>
        <p:pic>
          <p:nvPicPr>
            <p:cNvPr id="139" name="Google Shape;13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91627" y="1279855"/>
              <a:ext cx="5205223" cy="8229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84424" y="5143500"/>
              <a:ext cx="6541548" cy="43623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4"/>
          <p:cNvGrpSpPr/>
          <p:nvPr/>
        </p:nvGrpSpPr>
        <p:grpSpPr>
          <a:xfrm>
            <a:off x="0" y="9448725"/>
            <a:ext cx="18288112" cy="3230782"/>
            <a:chOff x="0" y="-38100"/>
            <a:chExt cx="4870855" cy="850900"/>
          </a:xfrm>
        </p:grpSpPr>
        <p:sp>
          <p:nvSpPr>
            <p:cNvPr id="142" name="Google Shape;142;p14"/>
            <p:cNvSpPr/>
            <p:nvPr/>
          </p:nvSpPr>
          <p:spPr>
            <a:xfrm>
              <a:off x="0" y="0"/>
              <a:ext cx="4870855" cy="170138"/>
            </a:xfrm>
            <a:custGeom>
              <a:rect b="b" l="l" r="r" t="t"/>
              <a:pathLst>
                <a:path extrusionOk="0" h="170138" w="4870855">
                  <a:moveTo>
                    <a:pt x="0" y="0"/>
                  </a:moveTo>
                  <a:lnTo>
                    <a:pt x="4870855" y="0"/>
                  </a:lnTo>
                  <a:lnTo>
                    <a:pt x="4870855" y="170138"/>
                  </a:lnTo>
                  <a:lnTo>
                    <a:pt x="0" y="170138"/>
                  </a:ln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</p:sp>
        <p:sp>
          <p:nvSpPr>
            <p:cNvPr id="143" name="Google Shape;14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0" y="10094712"/>
            <a:ext cx="18287996" cy="3230815"/>
            <a:chOff x="0" y="-38100"/>
            <a:chExt cx="4816592" cy="850900"/>
          </a:xfrm>
        </p:grpSpPr>
        <p:sp>
          <p:nvSpPr>
            <p:cNvPr id="145" name="Google Shape;145;p14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146" name="Google Shape;14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4"/>
          <p:cNvSpPr txBox="1"/>
          <p:nvPr/>
        </p:nvSpPr>
        <p:spPr>
          <a:xfrm>
            <a:off x="131250" y="9699250"/>
            <a:ext cx="8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DRAPER DATA SCIENCE BUSINESS PLAN COMPETITION</a:t>
            </a:r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11931820" y="1814265"/>
            <a:ext cx="5566494" cy="1076524"/>
            <a:chOff x="11931820" y="1814265"/>
            <a:chExt cx="5566494" cy="1076524"/>
          </a:xfrm>
        </p:grpSpPr>
        <p:pic>
          <p:nvPicPr>
            <p:cNvPr id="149" name="Google Shape;14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31820" y="1862509"/>
              <a:ext cx="473161" cy="41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4"/>
            <p:cNvSpPr txBox="1"/>
            <p:nvPr/>
          </p:nvSpPr>
          <p:spPr>
            <a:xfrm>
              <a:off x="12593914" y="2299789"/>
              <a:ext cx="49044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Fill in </a:t>
              </a:r>
              <a:r>
                <a:rPr b="1" i="0" lang="en-US" sz="1600" u="none" cap="none" strike="noStrike">
                  <a:solidFill>
                    <a:srgbClr val="000000"/>
                  </a:solidFill>
                </a:rPr>
                <a:t>all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your information on the job portal by swiping right.</a:t>
              </a:r>
              <a:endParaRPr sz="1600"/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12593923" y="1814265"/>
              <a:ext cx="202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58331C"/>
                  </a:solidFill>
                </a:rPr>
                <a:t>Swipe Right</a:t>
              </a:r>
              <a:endParaRPr b="1"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1917065" y="3198873"/>
            <a:ext cx="5581195" cy="1077499"/>
            <a:chOff x="11917065" y="3198873"/>
            <a:chExt cx="5581195" cy="1077499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17065" y="3248393"/>
              <a:ext cx="473161" cy="41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 txBox="1"/>
            <p:nvPr/>
          </p:nvSpPr>
          <p:spPr>
            <a:xfrm>
              <a:off x="12579160" y="3685672"/>
              <a:ext cx="4919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Automatically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tailor 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your resume to match your job description and job title. </a:t>
              </a:r>
              <a:endParaRPr/>
            </a:p>
          </p:txBody>
        </p:sp>
        <p:sp>
          <p:nvSpPr>
            <p:cNvPr id="155" name="Google Shape;155;p14"/>
            <p:cNvSpPr txBox="1"/>
            <p:nvPr/>
          </p:nvSpPr>
          <p:spPr>
            <a:xfrm>
              <a:off x="12580718" y="3198873"/>
              <a:ext cx="239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58331C"/>
                  </a:solidFill>
                </a:rPr>
                <a:t>Smart Resume</a:t>
              </a:r>
              <a:endParaRPr b="1"/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11917065" y="4583478"/>
            <a:ext cx="5818795" cy="1447661"/>
            <a:chOff x="11917065" y="4583478"/>
            <a:chExt cx="5818795" cy="1447661"/>
          </a:xfrm>
        </p:grpSpPr>
        <p:pic>
          <p:nvPicPr>
            <p:cNvPr id="157" name="Google Shape;1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17065" y="4658460"/>
              <a:ext cx="473161" cy="41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4"/>
            <p:cNvSpPr txBox="1"/>
            <p:nvPr/>
          </p:nvSpPr>
          <p:spPr>
            <a:xfrm>
              <a:off x="12579160" y="5095739"/>
              <a:ext cx="5156700" cy="9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Receive a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hyper-personalized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cover letter that caters to your profile and job description, allowing you to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 stand out.</a:t>
              </a:r>
              <a:endParaRPr b="1"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12585731" y="4583478"/>
              <a:ext cx="514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58331C"/>
                  </a:solidFill>
                </a:rPr>
                <a:t>Hyper-personalized Cover Letter</a:t>
              </a:r>
              <a:endParaRPr b="1"/>
            </a:p>
          </p:txBody>
        </p:sp>
      </p:grpSp>
      <p:grpSp>
        <p:nvGrpSpPr>
          <p:cNvPr id="160" name="Google Shape;160;p14"/>
          <p:cNvGrpSpPr/>
          <p:nvPr/>
        </p:nvGrpSpPr>
        <p:grpSpPr>
          <a:xfrm>
            <a:off x="11931820" y="6189256"/>
            <a:ext cx="5902494" cy="1442361"/>
            <a:chOff x="11931820" y="6189256"/>
            <a:chExt cx="5902494" cy="1442361"/>
          </a:xfrm>
        </p:grpSpPr>
        <p:pic>
          <p:nvPicPr>
            <p:cNvPr id="161" name="Google Shape;16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31820" y="6258938"/>
              <a:ext cx="473161" cy="41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4"/>
            <p:cNvSpPr txBox="1"/>
            <p:nvPr/>
          </p:nvSpPr>
          <p:spPr>
            <a:xfrm>
              <a:off x="12593914" y="6696217"/>
              <a:ext cx="5240400" cy="9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 </a:t>
              </a:r>
              <a:r>
                <a:rPr b="1" lang="en-US" sz="1599"/>
                <a:t>recommend 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people in your target company and craft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a hyper-personalized email 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that aligns their profile with yours to kickstart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effective networking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163" name="Google Shape;163;p14"/>
            <p:cNvSpPr txBox="1"/>
            <p:nvPr/>
          </p:nvSpPr>
          <p:spPr>
            <a:xfrm>
              <a:off x="12593923" y="6189256"/>
              <a:ext cx="258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58331C"/>
                  </a:solidFill>
                </a:rPr>
                <a:t>Networking Pro</a:t>
              </a:r>
              <a:endParaRPr b="1"/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11917065" y="7768311"/>
            <a:ext cx="5581195" cy="1461030"/>
            <a:chOff x="11917065" y="7768311"/>
            <a:chExt cx="5581195" cy="1461030"/>
          </a:xfrm>
        </p:grpSpPr>
        <p:pic>
          <p:nvPicPr>
            <p:cNvPr id="165" name="Google Shape;16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17065" y="7856662"/>
              <a:ext cx="473161" cy="41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4"/>
            <p:cNvSpPr txBox="1"/>
            <p:nvPr/>
          </p:nvSpPr>
          <p:spPr>
            <a:xfrm>
              <a:off x="12579160" y="8293941"/>
              <a:ext cx="4919100" cy="9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 provide a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personalized email</a:t>
              </a: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explaining why you were rejected and offering </a:t>
              </a:r>
              <a:r>
                <a:rPr b="1" i="0" lang="en-US" sz="1599" u="none" cap="none" strike="noStrike">
                  <a:solidFill>
                    <a:srgbClr val="000000"/>
                  </a:solidFill>
                </a:rPr>
                <a:t>suggestions for improvement.</a:t>
              </a:r>
              <a:endParaRPr b="1"/>
            </a:p>
          </p:txBody>
        </p:sp>
        <p:sp>
          <p:nvSpPr>
            <p:cNvPr id="167" name="Google Shape;167;p14"/>
            <p:cNvSpPr txBox="1"/>
            <p:nvPr/>
          </p:nvSpPr>
          <p:spPr>
            <a:xfrm>
              <a:off x="12580726" y="7768311"/>
              <a:ext cx="239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58331C"/>
                  </a:solidFill>
                </a:rPr>
                <a:t>Auto-Feedback</a:t>
              </a:r>
              <a:endParaRPr b="1"/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5904762" y="2392550"/>
            <a:ext cx="5791824" cy="5783649"/>
            <a:chOff x="5904762" y="2392550"/>
            <a:chExt cx="5791824" cy="5783649"/>
          </a:xfrm>
        </p:grpSpPr>
        <p:pic>
          <p:nvPicPr>
            <p:cNvPr id="169" name="Google Shape;169;p14"/>
            <p:cNvPicPr preferRelativeResize="0"/>
            <p:nvPr/>
          </p:nvPicPr>
          <p:blipFill rotWithShape="1">
            <a:blip r:embed="rId6">
              <a:alphaModFix/>
            </a:blip>
            <a:srcRect b="-5429" l="15375" r="16713" t="0"/>
            <a:stretch/>
          </p:blipFill>
          <p:spPr>
            <a:xfrm>
              <a:off x="5904762" y="3118700"/>
              <a:ext cx="5791824" cy="50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05718" y="2392550"/>
              <a:ext cx="1389900" cy="759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4"/>
          <p:cNvSpPr txBox="1"/>
          <p:nvPr/>
        </p:nvSpPr>
        <p:spPr>
          <a:xfrm>
            <a:off x="2218012" y="6213694"/>
            <a:ext cx="150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Intimidating</a:t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3853176" y="8455850"/>
            <a:ext cx="1389607" cy="362084"/>
          </a:xfrm>
          <a:custGeom>
            <a:rect b="b" l="l" r="r" t="t"/>
            <a:pathLst>
              <a:path extrusionOk="0" h="95348" w="441145">
                <a:moveTo>
                  <a:pt x="0" y="0"/>
                </a:moveTo>
                <a:lnTo>
                  <a:pt x="441145" y="0"/>
                </a:lnTo>
                <a:lnTo>
                  <a:pt x="441145" y="95348"/>
                </a:lnTo>
                <a:lnTo>
                  <a:pt x="0" y="95348"/>
                </a:lnTo>
                <a:close/>
              </a:path>
            </a:pathLst>
          </a:custGeom>
          <a:solidFill>
            <a:srgbClr val="D4BFAF"/>
          </a:solidFill>
          <a:ln>
            <a:noFill/>
          </a:ln>
        </p:spPr>
      </p:sp>
      <p:sp>
        <p:nvSpPr>
          <p:cNvPr id="173" name="Google Shape;173;p14"/>
          <p:cNvSpPr txBox="1"/>
          <p:nvPr/>
        </p:nvSpPr>
        <p:spPr>
          <a:xfrm>
            <a:off x="3993748" y="8507683"/>
            <a:ext cx="108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Uncertain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5"/>
          <p:cNvGrpSpPr/>
          <p:nvPr/>
        </p:nvGrpSpPr>
        <p:grpSpPr>
          <a:xfrm>
            <a:off x="-736255" y="345561"/>
            <a:ext cx="1171169" cy="1176419"/>
            <a:chOff x="1813" y="0"/>
            <a:chExt cx="809173" cy="812800"/>
          </a:xfrm>
        </p:grpSpPr>
        <p:sp>
          <p:nvSpPr>
            <p:cNvPr id="179" name="Google Shape;179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5"/>
          <p:cNvSpPr txBox="1"/>
          <p:nvPr/>
        </p:nvSpPr>
        <p:spPr>
          <a:xfrm>
            <a:off x="602255" y="409918"/>
            <a:ext cx="7639965" cy="981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Market &amp; Strategy</a:t>
            </a:r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>
            <a:off x="602255" y="1939502"/>
            <a:ext cx="4690760" cy="6511888"/>
            <a:chOff x="602255" y="1939502"/>
            <a:chExt cx="4690760" cy="6511888"/>
          </a:xfrm>
        </p:grpSpPr>
        <p:grpSp>
          <p:nvGrpSpPr>
            <p:cNvPr id="183" name="Google Shape;183;p15"/>
            <p:cNvGrpSpPr/>
            <p:nvPr/>
          </p:nvGrpSpPr>
          <p:grpSpPr>
            <a:xfrm>
              <a:off x="1217201" y="4586951"/>
              <a:ext cx="3864439" cy="3864439"/>
              <a:chOff x="0" y="0"/>
              <a:chExt cx="495300" cy="495300"/>
            </a:xfrm>
          </p:grpSpPr>
          <p:sp>
            <p:nvSpPr>
              <p:cNvPr id="184" name="Google Shape;184;p15"/>
              <p:cNvSpPr/>
              <p:nvPr/>
            </p:nvSpPr>
            <p:spPr>
              <a:xfrm>
                <a:off x="0" y="0"/>
                <a:ext cx="495300" cy="495300"/>
              </a:xfrm>
              <a:custGeom>
                <a:rect b="b" l="l" r="r" t="t"/>
                <a:pathLst>
                  <a:path extrusionOk="0"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EB6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rect b="b" l="l" r="r" t="t"/>
                <a:pathLst>
                  <a:path extrusionOk="0"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AC70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5"/>
            <p:cNvGrpSpPr/>
            <p:nvPr/>
          </p:nvGrpSpPr>
          <p:grpSpPr>
            <a:xfrm>
              <a:off x="602255" y="3218277"/>
              <a:ext cx="2815543" cy="2815543"/>
              <a:chOff x="0" y="0"/>
              <a:chExt cx="495300" cy="495300"/>
            </a:xfrm>
          </p:grpSpPr>
          <p:sp>
            <p:nvSpPr>
              <p:cNvPr id="187" name="Google Shape;187;p15"/>
              <p:cNvSpPr/>
              <p:nvPr/>
            </p:nvSpPr>
            <p:spPr>
              <a:xfrm>
                <a:off x="0" y="0"/>
                <a:ext cx="495300" cy="495300"/>
              </a:xfrm>
              <a:custGeom>
                <a:rect b="b" l="l" r="r" t="t"/>
                <a:pathLst>
                  <a:path extrusionOk="0"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EBC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rect b="b" l="l" r="r" t="t"/>
                <a:pathLst>
                  <a:path extrusionOk="0"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5"/>
            <p:cNvGrpSpPr/>
            <p:nvPr/>
          </p:nvGrpSpPr>
          <p:grpSpPr>
            <a:xfrm>
              <a:off x="3053621" y="3506351"/>
              <a:ext cx="2239394" cy="2239394"/>
              <a:chOff x="0" y="0"/>
              <a:chExt cx="495300" cy="495300"/>
            </a:xfrm>
          </p:grpSpPr>
          <p:sp>
            <p:nvSpPr>
              <p:cNvPr id="190" name="Google Shape;190;p15"/>
              <p:cNvSpPr/>
              <p:nvPr/>
            </p:nvSpPr>
            <p:spPr>
              <a:xfrm>
                <a:off x="0" y="0"/>
                <a:ext cx="495300" cy="495300"/>
              </a:xfrm>
              <a:custGeom>
                <a:rect b="b" l="l" r="r" t="t"/>
                <a:pathLst>
                  <a:path extrusionOk="0"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EB6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rect b="b" l="l" r="r" t="t"/>
                <a:pathLst>
                  <a:path extrusionOk="0"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5E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5"/>
            <p:cNvGrpSpPr/>
            <p:nvPr/>
          </p:nvGrpSpPr>
          <p:grpSpPr>
            <a:xfrm>
              <a:off x="1336137" y="1939502"/>
              <a:ext cx="3086100" cy="3194587"/>
              <a:chOff x="0" y="-28575"/>
              <a:chExt cx="812800" cy="841375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0" y="0"/>
                <a:ext cx="812800" cy="135294"/>
              </a:xfrm>
              <a:custGeom>
                <a:rect b="b" l="l" r="r" t="t"/>
                <a:pathLst>
                  <a:path extrusionOk="0" h="13529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294"/>
                    </a:lnTo>
                    <a:lnTo>
                      <a:pt x="0" y="135294"/>
                    </a:lnTo>
                    <a:close/>
                  </a:path>
                </a:pathLst>
              </a:custGeom>
              <a:solidFill>
                <a:srgbClr val="F5E8C7"/>
              </a:solidFill>
              <a:ln>
                <a:noFill/>
              </a:ln>
            </p:spPr>
          </p:sp>
          <p:sp>
            <p:nvSpPr>
              <p:cNvPr id="194" name="Google Shape;194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15"/>
            <p:cNvSpPr txBox="1"/>
            <p:nvPr/>
          </p:nvSpPr>
          <p:spPr>
            <a:xfrm>
              <a:off x="1732430" y="6071920"/>
              <a:ext cx="28341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83" u="none" cap="none" strike="noStrike">
                  <a:solidFill>
                    <a:srgbClr val="F5E8C7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en-US" sz="2683">
                  <a:solidFill>
                    <a:srgbClr val="F5E8C7"/>
                  </a:solidFill>
                </a:rPr>
                <a:t>.</a:t>
              </a:r>
              <a:r>
                <a:rPr b="0" i="0" lang="en-US" sz="2683" u="none" cap="none" strike="noStrike">
                  <a:solidFill>
                    <a:srgbClr val="F5E8C7"/>
                  </a:solidFill>
                  <a:latin typeface="Arial"/>
                  <a:ea typeface="Arial"/>
                  <a:cs typeface="Arial"/>
                  <a:sym typeface="Arial"/>
                </a:rPr>
                <a:t>5M</a:t>
              </a:r>
              <a:endParaRPr/>
            </a:p>
          </p:txBody>
        </p:sp>
        <p:sp>
          <p:nvSpPr>
            <p:cNvPr id="196" name="Google Shape;196;p15"/>
            <p:cNvSpPr txBox="1"/>
            <p:nvPr/>
          </p:nvSpPr>
          <p:spPr>
            <a:xfrm>
              <a:off x="942027" y="4532952"/>
              <a:ext cx="2111700" cy="7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62" u="none" cap="none" strike="noStrike">
                  <a:solidFill>
                    <a:srgbClr val="F5E8C7"/>
                  </a:solidFill>
                  <a:latin typeface="Harmattan"/>
                  <a:ea typeface="Harmattan"/>
                  <a:cs typeface="Harmattan"/>
                  <a:sym typeface="Harmattan"/>
                </a:rPr>
                <a:t>International students in the US each year.</a:t>
              </a:r>
              <a:endParaRPr/>
            </a:p>
          </p:txBody>
        </p:sp>
        <p:sp>
          <p:nvSpPr>
            <p:cNvPr id="197" name="Google Shape;197;p15"/>
            <p:cNvSpPr txBox="1"/>
            <p:nvPr/>
          </p:nvSpPr>
          <p:spPr>
            <a:xfrm>
              <a:off x="1217201" y="4210561"/>
              <a:ext cx="15858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22" u="none" cap="none" strike="noStrike">
                  <a:solidFill>
                    <a:srgbClr val="F5E8C7"/>
                  </a:solidFill>
                  <a:latin typeface="Arial"/>
                  <a:ea typeface="Arial"/>
                  <a:cs typeface="Arial"/>
                  <a:sym typeface="Arial"/>
                </a:rPr>
                <a:t>1.1M</a:t>
              </a: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3369463" y="4184826"/>
              <a:ext cx="16077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2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170K</a:t>
              </a:r>
              <a:endParaRPr/>
            </a:p>
          </p:txBody>
        </p:sp>
        <p:sp>
          <p:nvSpPr>
            <p:cNvPr id="199" name="Google Shape;199;p15"/>
            <p:cNvSpPr txBox="1"/>
            <p:nvPr/>
          </p:nvSpPr>
          <p:spPr>
            <a:xfrm>
              <a:off x="3369463" y="4617580"/>
              <a:ext cx="16077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64" u="none" cap="none" strike="noStrike">
                  <a:solidFill>
                    <a:srgbClr val="000000"/>
                  </a:solidFill>
                  <a:latin typeface="Harmattan"/>
                  <a:ea typeface="Harmattan"/>
                  <a:cs typeface="Harmattan"/>
                  <a:sym typeface="Harmattan"/>
                </a:rPr>
                <a:t>Running total of layoffs for 2023</a:t>
              </a:r>
              <a:endParaRPr/>
            </a:p>
          </p:txBody>
        </p:sp>
        <p:sp>
          <p:nvSpPr>
            <p:cNvPr id="200" name="Google Shape;200;p15"/>
            <p:cNvSpPr txBox="1"/>
            <p:nvPr/>
          </p:nvSpPr>
          <p:spPr>
            <a:xfrm>
              <a:off x="2177220" y="6544911"/>
              <a:ext cx="1944300" cy="12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62" u="none" cap="none" strike="noStrike">
                  <a:solidFill>
                    <a:srgbClr val="F5E8C7"/>
                  </a:solidFill>
                  <a:latin typeface="Harmattan"/>
                  <a:ea typeface="Harmattan"/>
                  <a:cs typeface="Harmattan"/>
                  <a:sym typeface="Harmattan"/>
                </a:rPr>
                <a:t>Total number of students graduating college in the US.</a:t>
              </a:r>
              <a:endParaRPr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1720744" y="2025518"/>
              <a:ext cx="241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58331C"/>
                  </a:solidFill>
                  <a:latin typeface="Poppins"/>
                  <a:ea typeface="Poppins"/>
                  <a:cs typeface="Poppins"/>
                  <a:sym typeface="Poppins"/>
                </a:rPr>
                <a:t>Market Size</a:t>
              </a:r>
              <a:endParaRPr/>
            </a:p>
          </p:txBody>
        </p:sp>
      </p:grpSp>
      <p:grpSp>
        <p:nvGrpSpPr>
          <p:cNvPr id="202" name="Google Shape;202;p15"/>
          <p:cNvGrpSpPr/>
          <p:nvPr/>
        </p:nvGrpSpPr>
        <p:grpSpPr>
          <a:xfrm>
            <a:off x="5582698" y="1961160"/>
            <a:ext cx="7304032" cy="6408564"/>
            <a:chOff x="5582698" y="1961160"/>
            <a:chExt cx="7304032" cy="6408564"/>
          </a:xfrm>
        </p:grpSpPr>
        <p:grpSp>
          <p:nvGrpSpPr>
            <p:cNvPr id="203" name="Google Shape;203;p15"/>
            <p:cNvGrpSpPr/>
            <p:nvPr/>
          </p:nvGrpSpPr>
          <p:grpSpPr>
            <a:xfrm>
              <a:off x="6837061" y="1961160"/>
              <a:ext cx="4921744" cy="3194587"/>
              <a:chOff x="0" y="-131961"/>
              <a:chExt cx="6562325" cy="4259449"/>
            </a:xfrm>
          </p:grpSpPr>
          <p:grpSp>
            <p:nvGrpSpPr>
              <p:cNvPr id="204" name="Google Shape;204;p15"/>
              <p:cNvGrpSpPr/>
              <p:nvPr/>
            </p:nvGrpSpPr>
            <p:grpSpPr>
              <a:xfrm>
                <a:off x="0" y="-131961"/>
                <a:ext cx="6562325" cy="4259449"/>
                <a:chOff x="0" y="-28575"/>
                <a:chExt cx="1296262" cy="841375"/>
              </a:xfrm>
            </p:grpSpPr>
            <p:sp>
              <p:nvSpPr>
                <p:cNvPr id="205" name="Google Shape;205;p15"/>
                <p:cNvSpPr/>
                <p:nvPr/>
              </p:nvSpPr>
              <p:spPr>
                <a:xfrm>
                  <a:off x="0" y="0"/>
                  <a:ext cx="1296262" cy="135294"/>
                </a:xfrm>
                <a:custGeom>
                  <a:rect b="b" l="l" r="r" t="t"/>
                  <a:pathLst>
                    <a:path extrusionOk="0" h="135294" w="1296262">
                      <a:moveTo>
                        <a:pt x="0" y="0"/>
                      </a:moveTo>
                      <a:lnTo>
                        <a:pt x="1296262" y="0"/>
                      </a:lnTo>
                      <a:lnTo>
                        <a:pt x="1296262" y="135294"/>
                      </a:lnTo>
                      <a:lnTo>
                        <a:pt x="0" y="135294"/>
                      </a:lnTo>
                      <a:close/>
                    </a:path>
                  </a:pathLst>
                </a:custGeom>
                <a:solidFill>
                  <a:srgbClr val="F5E8C7"/>
                </a:solidFill>
                <a:ln>
                  <a:noFill/>
                </a:ln>
              </p:spPr>
            </p:sp>
            <p:sp>
              <p:nvSpPr>
                <p:cNvPr id="206" name="Google Shape;206;p15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1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7" name="Google Shape;207;p15"/>
              <p:cNvSpPr txBox="1"/>
              <p:nvPr/>
            </p:nvSpPr>
            <p:spPr>
              <a:xfrm>
                <a:off x="379673" y="-838"/>
                <a:ext cx="5854200" cy="69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399" u="none" cap="none" strike="noStrike">
                    <a:solidFill>
                      <a:srgbClr val="58331C"/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Analysis</a:t>
                </a:r>
                <a:endParaRPr/>
              </a:p>
            </p:txBody>
          </p:sp>
        </p:grpSp>
        <p:cxnSp>
          <p:nvCxnSpPr>
            <p:cNvPr id="208" name="Google Shape;208;p15"/>
            <p:cNvCxnSpPr/>
            <p:nvPr/>
          </p:nvCxnSpPr>
          <p:spPr>
            <a:xfrm>
              <a:off x="6802912" y="5764796"/>
              <a:ext cx="4915161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209" name="Google Shape;209;p15"/>
            <p:cNvCxnSpPr/>
            <p:nvPr/>
          </p:nvCxnSpPr>
          <p:spPr>
            <a:xfrm>
              <a:off x="9278883" y="3466567"/>
              <a:ext cx="0" cy="450542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pic>
          <p:nvPicPr>
            <p:cNvPr id="210" name="Google Shape;210;p15"/>
            <p:cNvPicPr preferRelativeResize="0"/>
            <p:nvPr/>
          </p:nvPicPr>
          <p:blipFill rotWithShape="1">
            <a:blip r:embed="rId3">
              <a:alphaModFix/>
            </a:blip>
            <a:srcRect b="30843" l="0" r="0" t="30217"/>
            <a:stretch/>
          </p:blipFill>
          <p:spPr>
            <a:xfrm>
              <a:off x="6748628" y="4352031"/>
              <a:ext cx="1055592" cy="274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13282" y="5003856"/>
              <a:ext cx="473154" cy="47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5"/>
            <p:cNvPicPr preferRelativeResize="0"/>
            <p:nvPr/>
          </p:nvPicPr>
          <p:blipFill rotWithShape="1">
            <a:blip r:embed="rId5">
              <a:alphaModFix/>
            </a:blip>
            <a:srcRect b="34881" l="20595" r="20459" t="30142"/>
            <a:stretch/>
          </p:blipFill>
          <p:spPr>
            <a:xfrm>
              <a:off x="9597836" y="5893963"/>
              <a:ext cx="896886" cy="279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38294" y="5975107"/>
              <a:ext cx="1283410" cy="42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57102" y="5252436"/>
              <a:ext cx="1445804" cy="415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5"/>
            <p:cNvPicPr preferRelativeResize="0"/>
            <p:nvPr/>
          </p:nvPicPr>
          <p:blipFill rotWithShape="1">
            <a:blip r:embed="rId8">
              <a:alphaModFix/>
            </a:blip>
            <a:srcRect b="39401" l="34718" r="37799" t="36738"/>
            <a:stretch/>
          </p:blipFill>
          <p:spPr>
            <a:xfrm>
              <a:off x="10828830" y="3515355"/>
              <a:ext cx="1163895" cy="568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97831" y="6302506"/>
              <a:ext cx="420155" cy="420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5"/>
            <p:cNvSpPr txBox="1"/>
            <p:nvPr/>
          </p:nvSpPr>
          <p:spPr>
            <a:xfrm>
              <a:off x="7888166" y="3021498"/>
              <a:ext cx="25116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 Process: Easy</a:t>
              </a:r>
              <a:endParaRPr/>
            </a:p>
          </p:txBody>
        </p:sp>
        <p:sp>
          <p:nvSpPr>
            <p:cNvPr id="218" name="Google Shape;218;p15"/>
            <p:cNvSpPr txBox="1"/>
            <p:nvPr/>
          </p:nvSpPr>
          <p:spPr>
            <a:xfrm>
              <a:off x="7824192" y="8123724"/>
              <a:ext cx="2871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 Process: Difficult</a:t>
              </a:r>
              <a:endParaRPr/>
            </a:p>
          </p:txBody>
        </p:sp>
        <p:sp>
          <p:nvSpPr>
            <p:cNvPr id="219" name="Google Shape;219;p15"/>
            <p:cNvSpPr txBox="1"/>
            <p:nvPr/>
          </p:nvSpPr>
          <p:spPr>
            <a:xfrm>
              <a:off x="5582698" y="5461332"/>
              <a:ext cx="11184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/>
                <a:t>Difficult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Networking</a:t>
              </a:r>
              <a:endParaRPr/>
            </a:p>
          </p:txBody>
        </p:sp>
        <p:sp>
          <p:nvSpPr>
            <p:cNvPr id="220" name="Google Shape;220;p15"/>
            <p:cNvSpPr txBox="1"/>
            <p:nvPr/>
          </p:nvSpPr>
          <p:spPr>
            <a:xfrm>
              <a:off x="11768330" y="5552623"/>
              <a:ext cx="11184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Networking</a:t>
              </a:r>
              <a:endParaRPr/>
            </a:p>
          </p:txBody>
        </p:sp>
      </p:grpSp>
      <p:grpSp>
        <p:nvGrpSpPr>
          <p:cNvPr id="221" name="Google Shape;221;p15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222" name="Google Shape;222;p15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223" name="Google Shape;223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5"/>
          <p:cNvSpPr txBox="1"/>
          <p:nvPr/>
        </p:nvSpPr>
        <p:spPr>
          <a:xfrm>
            <a:off x="131256" y="9699241"/>
            <a:ext cx="8266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DRAPER DATA SCIENCE BUSINESS PLAN COMPETITION</a:t>
            </a:r>
            <a:endParaRPr/>
          </a:p>
        </p:txBody>
      </p:sp>
      <p:grpSp>
        <p:nvGrpSpPr>
          <p:cNvPr id="225" name="Google Shape;225;p15"/>
          <p:cNvGrpSpPr/>
          <p:nvPr/>
        </p:nvGrpSpPr>
        <p:grpSpPr>
          <a:xfrm>
            <a:off x="0" y="9448725"/>
            <a:ext cx="18288112" cy="3230403"/>
            <a:chOff x="0" y="-38100"/>
            <a:chExt cx="4870855" cy="850800"/>
          </a:xfrm>
        </p:grpSpPr>
        <p:sp>
          <p:nvSpPr>
            <p:cNvPr id="226" name="Google Shape;226;p15"/>
            <p:cNvSpPr/>
            <p:nvPr/>
          </p:nvSpPr>
          <p:spPr>
            <a:xfrm>
              <a:off x="0" y="0"/>
              <a:ext cx="4870855" cy="170138"/>
            </a:xfrm>
            <a:custGeom>
              <a:rect b="b" l="l" r="r" t="t"/>
              <a:pathLst>
                <a:path extrusionOk="0" h="170138" w="4870855">
                  <a:moveTo>
                    <a:pt x="0" y="0"/>
                  </a:moveTo>
                  <a:lnTo>
                    <a:pt x="4870855" y="0"/>
                  </a:lnTo>
                  <a:lnTo>
                    <a:pt x="4870855" y="170138"/>
                  </a:lnTo>
                  <a:lnTo>
                    <a:pt x="0" y="170138"/>
                  </a:ln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</p:sp>
        <p:sp>
          <p:nvSpPr>
            <p:cNvPr id="227" name="Google Shape;227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5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229" name="Google Shape;229;p15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230" name="Google Shape;230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5"/>
          <p:cNvSpPr txBox="1"/>
          <p:nvPr/>
        </p:nvSpPr>
        <p:spPr>
          <a:xfrm>
            <a:off x="131250" y="9699250"/>
            <a:ext cx="8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DRAPER DATA SCIENCE BUSINESS PLAN COMPETITION</a:t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19723600" y="4734775"/>
            <a:ext cx="94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15"/>
          <p:cNvGrpSpPr/>
          <p:nvPr/>
        </p:nvGrpSpPr>
        <p:grpSpPr>
          <a:xfrm>
            <a:off x="13391448" y="1939502"/>
            <a:ext cx="5028900" cy="7186023"/>
            <a:chOff x="13391448" y="1939502"/>
            <a:chExt cx="5028900" cy="7186023"/>
          </a:xfrm>
        </p:grpSpPr>
        <p:grpSp>
          <p:nvGrpSpPr>
            <p:cNvPr id="234" name="Google Shape;234;p15"/>
            <p:cNvGrpSpPr/>
            <p:nvPr/>
          </p:nvGrpSpPr>
          <p:grpSpPr>
            <a:xfrm>
              <a:off x="13492692" y="1939502"/>
              <a:ext cx="4215784" cy="3194587"/>
              <a:chOff x="0" y="-28575"/>
              <a:chExt cx="1110330" cy="841375"/>
            </a:xfrm>
          </p:grpSpPr>
          <p:sp>
            <p:nvSpPr>
              <p:cNvPr id="235" name="Google Shape;235;p15"/>
              <p:cNvSpPr/>
              <p:nvPr/>
            </p:nvSpPr>
            <p:spPr>
              <a:xfrm>
                <a:off x="0" y="0"/>
                <a:ext cx="1110330" cy="135294"/>
              </a:xfrm>
              <a:custGeom>
                <a:rect b="b" l="l" r="r" t="t"/>
                <a:pathLst>
                  <a:path extrusionOk="0" h="135294" w="1110330">
                    <a:moveTo>
                      <a:pt x="0" y="0"/>
                    </a:moveTo>
                    <a:lnTo>
                      <a:pt x="1110330" y="0"/>
                    </a:lnTo>
                    <a:lnTo>
                      <a:pt x="1110330" y="135294"/>
                    </a:lnTo>
                    <a:lnTo>
                      <a:pt x="0" y="135294"/>
                    </a:lnTo>
                    <a:close/>
                  </a:path>
                </a:pathLst>
              </a:custGeom>
              <a:solidFill>
                <a:srgbClr val="F5E8C7"/>
              </a:solidFill>
              <a:ln>
                <a:noFill/>
              </a:ln>
            </p:spPr>
          </p:sp>
          <p:sp>
            <p:nvSpPr>
              <p:cNvPr id="236" name="Google Shape;236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7" name="Google Shape;237;p15"/>
            <p:cNvSpPr txBox="1"/>
            <p:nvPr/>
          </p:nvSpPr>
          <p:spPr>
            <a:xfrm>
              <a:off x="13438386" y="2018678"/>
              <a:ext cx="439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58331C"/>
                  </a:solidFill>
                  <a:latin typeface="Arial"/>
                  <a:ea typeface="Arial"/>
                  <a:cs typeface="Arial"/>
                  <a:sym typeface="Arial"/>
                </a:rPr>
                <a:t>Adoption Strategy</a:t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3536600" y="2947025"/>
              <a:ext cx="1170847" cy="565774"/>
            </a:xfrm>
            <a:custGeom>
              <a:rect b="b" l="l" r="r" t="t"/>
              <a:pathLst>
                <a:path extrusionOk="0" h="148986" w="367613">
                  <a:moveTo>
                    <a:pt x="0" y="0"/>
                  </a:moveTo>
                  <a:lnTo>
                    <a:pt x="367613" y="0"/>
                  </a:lnTo>
                  <a:lnTo>
                    <a:pt x="367613" y="148986"/>
                  </a:lnTo>
                  <a:lnTo>
                    <a:pt x="0" y="148986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239" name="Google Shape;239;p15"/>
            <p:cNvSpPr txBox="1"/>
            <p:nvPr/>
          </p:nvSpPr>
          <p:spPr>
            <a:xfrm>
              <a:off x="13409404" y="3761462"/>
              <a:ext cx="39603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Job Fairs</a:t>
              </a:r>
              <a:endParaRPr/>
            </a:p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 Networking Events</a:t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3536601" y="4865225"/>
              <a:ext cx="1973242" cy="565774"/>
            </a:xfrm>
            <a:custGeom>
              <a:rect b="b" l="l" r="r" t="t"/>
              <a:pathLst>
                <a:path extrusionOk="0" h="148986" w="590791">
                  <a:moveTo>
                    <a:pt x="0" y="0"/>
                  </a:moveTo>
                  <a:lnTo>
                    <a:pt x="590791" y="0"/>
                  </a:lnTo>
                  <a:lnTo>
                    <a:pt x="590791" y="148986"/>
                  </a:lnTo>
                  <a:lnTo>
                    <a:pt x="0" y="148986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241" name="Google Shape;241;p15"/>
            <p:cNvSpPr txBox="1"/>
            <p:nvPr/>
          </p:nvSpPr>
          <p:spPr>
            <a:xfrm>
              <a:off x="13391460" y="5701370"/>
              <a:ext cx="3327900" cy="16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#layoffs</a:t>
              </a:r>
              <a:endParaRPr/>
            </a:p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LinkedIn Influencers</a:t>
              </a:r>
              <a:endParaRPr/>
            </a:p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Medium</a:t>
              </a:r>
              <a:endParaRPr/>
            </a:p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Towards Data Science</a:t>
              </a:r>
              <a:endParaRPr/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13391448" y="8349725"/>
              <a:ext cx="50289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CS/</a:t>
              </a:r>
              <a:r>
                <a:rPr lang="en-US" sz="2100"/>
                <a:t>DS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Department at Universities</a:t>
              </a:r>
              <a:endParaRPr/>
            </a:p>
            <a:p>
              <a:pPr indent="-226695" lvl="1" marL="45339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Startup Tech Companies</a:t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3536600" y="7586625"/>
              <a:ext cx="1611255" cy="565774"/>
            </a:xfrm>
            <a:custGeom>
              <a:rect b="b" l="l" r="r" t="t"/>
              <a:pathLst>
                <a:path extrusionOk="0" h="148986" w="445098">
                  <a:moveTo>
                    <a:pt x="0" y="0"/>
                  </a:moveTo>
                  <a:lnTo>
                    <a:pt x="445098" y="0"/>
                  </a:lnTo>
                  <a:lnTo>
                    <a:pt x="445098" y="148986"/>
                  </a:lnTo>
                  <a:lnTo>
                    <a:pt x="0" y="148986"/>
                  </a:lnTo>
                  <a:close/>
                </a:path>
              </a:pathLst>
            </a:custGeom>
            <a:solidFill>
              <a:srgbClr val="D4BFAF"/>
            </a:solidFill>
            <a:ln>
              <a:noFill/>
            </a:ln>
          </p:spPr>
        </p:sp>
        <p:sp>
          <p:nvSpPr>
            <p:cNvPr id="244" name="Google Shape;244;p15"/>
            <p:cNvSpPr txBox="1"/>
            <p:nvPr/>
          </p:nvSpPr>
          <p:spPr>
            <a:xfrm>
              <a:off x="13795599" y="7658618"/>
              <a:ext cx="1507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Pa</a:t>
              </a:r>
              <a:r>
                <a:rPr b="1" i="0" lang="en-US" sz="2000" u="none" cap="none" strike="noStrike">
                  <a:solidFill>
                    <a:srgbClr val="000000"/>
                  </a:solidFill>
                </a:rPr>
                <a:t>rtners</a:t>
              </a:r>
              <a:endParaRPr b="1" sz="2000"/>
            </a:p>
          </p:txBody>
        </p:sp>
        <p:sp>
          <p:nvSpPr>
            <p:cNvPr id="245" name="Google Shape;245;p15"/>
            <p:cNvSpPr txBox="1"/>
            <p:nvPr/>
          </p:nvSpPr>
          <p:spPr>
            <a:xfrm>
              <a:off x="13704200" y="4938150"/>
              <a:ext cx="1806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Social Media</a:t>
              </a:r>
              <a:endParaRPr b="1" sz="2000"/>
            </a:p>
          </p:txBody>
        </p:sp>
        <p:sp>
          <p:nvSpPr>
            <p:cNvPr id="246" name="Google Shape;246;p15"/>
            <p:cNvSpPr txBox="1"/>
            <p:nvPr/>
          </p:nvSpPr>
          <p:spPr>
            <a:xfrm>
              <a:off x="13658444" y="3002634"/>
              <a:ext cx="1171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Events</a:t>
              </a:r>
              <a:endParaRPr b="1" sz="2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-736255" y="345561"/>
            <a:ext cx="1171169" cy="1176419"/>
            <a:chOff x="1813" y="0"/>
            <a:chExt cx="809173" cy="812800"/>
          </a:xfrm>
        </p:grpSpPr>
        <p:sp>
          <p:nvSpPr>
            <p:cNvPr id="252" name="Google Shape;252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6"/>
          <p:cNvSpPr txBox="1"/>
          <p:nvPr/>
        </p:nvSpPr>
        <p:spPr>
          <a:xfrm>
            <a:off x="602255" y="409918"/>
            <a:ext cx="764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Poppins Medium"/>
                <a:ea typeface="Poppins Medium"/>
                <a:cs typeface="Poppins Medium"/>
                <a:sym typeface="Poppins Medium"/>
              </a:rPr>
              <a:t>Financials</a:t>
            </a:r>
            <a:endParaRPr/>
          </a:p>
        </p:txBody>
      </p:sp>
      <p:grpSp>
        <p:nvGrpSpPr>
          <p:cNvPr id="255" name="Google Shape;255;p16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256" name="Google Shape;256;p16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257" name="Google Shape;257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6"/>
          <p:cNvSpPr txBox="1"/>
          <p:nvPr/>
        </p:nvSpPr>
        <p:spPr>
          <a:xfrm>
            <a:off x="131256" y="9699241"/>
            <a:ext cx="8266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DRAPER DATA SCIENCE BUSINESS PLAN COMPETITION</a:t>
            </a:r>
            <a:endParaRPr/>
          </a:p>
        </p:txBody>
      </p:sp>
      <p:grpSp>
        <p:nvGrpSpPr>
          <p:cNvPr id="259" name="Google Shape;259;p16"/>
          <p:cNvGrpSpPr/>
          <p:nvPr/>
        </p:nvGrpSpPr>
        <p:grpSpPr>
          <a:xfrm>
            <a:off x="0" y="9448725"/>
            <a:ext cx="18288112" cy="3230403"/>
            <a:chOff x="0" y="-38100"/>
            <a:chExt cx="4870855" cy="850800"/>
          </a:xfrm>
        </p:grpSpPr>
        <p:sp>
          <p:nvSpPr>
            <p:cNvPr id="260" name="Google Shape;260;p16"/>
            <p:cNvSpPr/>
            <p:nvPr/>
          </p:nvSpPr>
          <p:spPr>
            <a:xfrm>
              <a:off x="0" y="0"/>
              <a:ext cx="4870855" cy="170138"/>
            </a:xfrm>
            <a:custGeom>
              <a:rect b="b" l="l" r="r" t="t"/>
              <a:pathLst>
                <a:path extrusionOk="0" h="170138" w="4870855">
                  <a:moveTo>
                    <a:pt x="0" y="0"/>
                  </a:moveTo>
                  <a:lnTo>
                    <a:pt x="4870855" y="0"/>
                  </a:lnTo>
                  <a:lnTo>
                    <a:pt x="4870855" y="170138"/>
                  </a:lnTo>
                  <a:lnTo>
                    <a:pt x="0" y="170138"/>
                  </a:ln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</p:sp>
        <p:sp>
          <p:nvSpPr>
            <p:cNvPr id="261" name="Google Shape;261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16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263" name="Google Shape;263;p16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264" name="Google Shape;264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6"/>
          <p:cNvSpPr/>
          <p:nvPr/>
        </p:nvSpPr>
        <p:spPr>
          <a:xfrm>
            <a:off x="2124821" y="1848425"/>
            <a:ext cx="3560064" cy="513779"/>
          </a:xfrm>
          <a:custGeom>
            <a:rect b="b" l="l" r="r" t="t"/>
            <a:pathLst>
              <a:path extrusionOk="0" h="135294" w="812800">
                <a:moveTo>
                  <a:pt x="0" y="0"/>
                </a:moveTo>
                <a:lnTo>
                  <a:pt x="812800" y="0"/>
                </a:lnTo>
                <a:lnTo>
                  <a:pt x="812800" y="135294"/>
                </a:lnTo>
                <a:lnTo>
                  <a:pt x="0" y="135294"/>
                </a:lnTo>
                <a:close/>
              </a:path>
            </a:pathLst>
          </a:custGeom>
          <a:solidFill>
            <a:srgbClr val="F5E8C7"/>
          </a:solidFill>
          <a:ln>
            <a:noFill/>
          </a:ln>
        </p:spPr>
      </p:sp>
      <p:sp>
        <p:nvSpPr>
          <p:cNvPr id="266" name="Google Shape;266;p16"/>
          <p:cNvSpPr txBox="1"/>
          <p:nvPr/>
        </p:nvSpPr>
        <p:spPr>
          <a:xfrm>
            <a:off x="131250" y="9699250"/>
            <a:ext cx="8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DRAPER DATA SCIENCE BUSINESS PLAN COMPETITION</a:t>
            </a:r>
            <a:endParaRPr/>
          </a:p>
        </p:txBody>
      </p:sp>
      <p:sp>
        <p:nvSpPr>
          <p:cNvPr id="267" name="Google Shape;267;p16"/>
          <p:cNvSpPr txBox="1"/>
          <p:nvPr/>
        </p:nvSpPr>
        <p:spPr>
          <a:xfrm>
            <a:off x="2124825" y="1829700"/>
            <a:ext cx="356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58331C"/>
                </a:solidFill>
                <a:latin typeface="Poppins"/>
                <a:ea typeface="Poppins"/>
                <a:cs typeface="Poppins"/>
                <a:sym typeface="Poppins"/>
              </a:rPr>
              <a:t>Business Model</a:t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1946475" y="2877309"/>
            <a:ext cx="3917400" cy="60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5E8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1924125" y="2877300"/>
            <a:ext cx="3917400" cy="1610700"/>
          </a:xfrm>
          <a:prstGeom prst="rect">
            <a:avLst/>
          </a:prstGeom>
          <a:solidFill>
            <a:srgbClr val="5A80B9"/>
          </a:solidFill>
          <a:ln cap="flat" cmpd="sng" w="9525">
            <a:solidFill>
              <a:srgbClr val="5A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2257725" y="2952293"/>
            <a:ext cx="325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rPr>
              <a:t>Applicant Pro</a:t>
            </a:r>
            <a:endParaRPr b="1" sz="2400">
              <a:solidFill>
                <a:srgbClr val="EAEA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16"/>
          <p:cNvGrpSpPr/>
          <p:nvPr/>
        </p:nvGrpSpPr>
        <p:grpSpPr>
          <a:xfrm>
            <a:off x="2979972" y="3516049"/>
            <a:ext cx="2705702" cy="923400"/>
            <a:chOff x="2294172" y="3516049"/>
            <a:chExt cx="2705702" cy="923400"/>
          </a:xfrm>
        </p:grpSpPr>
        <p:grpSp>
          <p:nvGrpSpPr>
            <p:cNvPr id="272" name="Google Shape;272;p16"/>
            <p:cNvGrpSpPr/>
            <p:nvPr/>
          </p:nvGrpSpPr>
          <p:grpSpPr>
            <a:xfrm>
              <a:off x="2294172" y="3516049"/>
              <a:ext cx="1500900" cy="923400"/>
              <a:chOff x="2294172" y="3450212"/>
              <a:chExt cx="1500900" cy="923400"/>
            </a:xfrm>
          </p:grpSpPr>
          <p:sp>
            <p:nvSpPr>
              <p:cNvPr id="273" name="Google Shape;273;p16"/>
              <p:cNvSpPr txBox="1"/>
              <p:nvPr/>
            </p:nvSpPr>
            <p:spPr>
              <a:xfrm>
                <a:off x="2294172" y="3661275"/>
                <a:ext cx="395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000">
                    <a:solidFill>
                      <a:srgbClr val="EAEAEA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$</a:t>
                </a:r>
                <a:endParaRPr b="1" sz="3000">
                  <a:solidFill>
                    <a:srgbClr val="EAEAEA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4" name="Google Shape;274;p16"/>
              <p:cNvSpPr txBox="1"/>
              <p:nvPr/>
            </p:nvSpPr>
            <p:spPr>
              <a:xfrm>
                <a:off x="2574072" y="3450212"/>
                <a:ext cx="12210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800">
                    <a:solidFill>
                      <a:srgbClr val="EAEAEA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b="1" lang="en-US" sz="4800">
                    <a:solidFill>
                      <a:srgbClr val="EAEAEA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99</a:t>
                </a:r>
                <a:endParaRPr b="1" sz="4800">
                  <a:solidFill>
                    <a:srgbClr val="EAEAE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16"/>
            <p:cNvSpPr txBox="1"/>
            <p:nvPr/>
          </p:nvSpPr>
          <p:spPr>
            <a:xfrm>
              <a:off x="3527774" y="3911825"/>
              <a:ext cx="147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EAEAE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 100 swipes</a:t>
              </a:r>
              <a:endParaRPr>
                <a:solidFill>
                  <a:srgbClr val="EAEAE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6" name="Google Shape;276;p16"/>
          <p:cNvSpPr/>
          <p:nvPr/>
        </p:nvSpPr>
        <p:spPr>
          <a:xfrm>
            <a:off x="1924125" y="4488000"/>
            <a:ext cx="3917400" cy="4382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12" scaled="0"/>
          </a:gradFill>
          <a:ln cap="flat" cmpd="sng" w="9525">
            <a:solidFill>
              <a:srgbClr val="F5E8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6"/>
          <p:cNvGrpSpPr/>
          <p:nvPr/>
        </p:nvGrpSpPr>
        <p:grpSpPr>
          <a:xfrm>
            <a:off x="2257725" y="5440535"/>
            <a:ext cx="2978075" cy="246015"/>
            <a:chOff x="1419525" y="5125372"/>
            <a:chExt cx="2978075" cy="246015"/>
          </a:xfrm>
        </p:grpSpPr>
        <p:pic>
          <p:nvPicPr>
            <p:cNvPr id="278" name="Google Shape;27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25" y="5125372"/>
              <a:ext cx="245999" cy="246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16"/>
            <p:cNvSpPr txBox="1"/>
            <p:nvPr/>
          </p:nvSpPr>
          <p:spPr>
            <a:xfrm>
              <a:off x="1858100" y="5125387"/>
              <a:ext cx="25395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434343"/>
                  </a:solidFill>
                </a:rPr>
                <a:t>Multiple Resume Fit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2257725" y="5982385"/>
            <a:ext cx="3688775" cy="246003"/>
            <a:chOff x="1419525" y="5591022"/>
            <a:chExt cx="3688775" cy="246003"/>
          </a:xfrm>
        </p:grpSpPr>
        <p:pic>
          <p:nvPicPr>
            <p:cNvPr id="281" name="Google Shape;2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25" y="5591022"/>
              <a:ext cx="245999" cy="246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6"/>
            <p:cNvSpPr txBox="1"/>
            <p:nvPr/>
          </p:nvSpPr>
          <p:spPr>
            <a:xfrm>
              <a:off x="1858100" y="5591025"/>
              <a:ext cx="32502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434343"/>
                  </a:solidFill>
                </a:rPr>
                <a:t>Hyper-personalized </a:t>
              </a:r>
              <a:r>
                <a:rPr lang="en-US" sz="1599">
                  <a:solidFill>
                    <a:srgbClr val="434343"/>
                  </a:solidFill>
                </a:rPr>
                <a:t>Cover Letter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2257725" y="6531435"/>
            <a:ext cx="3688775" cy="246003"/>
            <a:chOff x="1419525" y="6216272"/>
            <a:chExt cx="3688775" cy="246003"/>
          </a:xfrm>
        </p:grpSpPr>
        <p:pic>
          <p:nvPicPr>
            <p:cNvPr id="284" name="Google Shape;2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25" y="6216272"/>
              <a:ext cx="245999" cy="246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16"/>
            <p:cNvSpPr txBox="1"/>
            <p:nvPr/>
          </p:nvSpPr>
          <p:spPr>
            <a:xfrm>
              <a:off x="1858100" y="6216275"/>
              <a:ext cx="32502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434343"/>
                  </a:solidFill>
                </a:rPr>
                <a:t>Networking Recommendation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2257725" y="7068923"/>
            <a:ext cx="3688775" cy="590703"/>
            <a:chOff x="1419525" y="6677560"/>
            <a:chExt cx="3688775" cy="590703"/>
          </a:xfrm>
        </p:grpSpPr>
        <p:pic>
          <p:nvPicPr>
            <p:cNvPr id="287" name="Google Shape;2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25" y="6677560"/>
              <a:ext cx="245999" cy="246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6"/>
            <p:cNvSpPr txBox="1"/>
            <p:nvPr/>
          </p:nvSpPr>
          <p:spPr>
            <a:xfrm>
              <a:off x="1858100" y="6677563"/>
              <a:ext cx="32502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434343"/>
                  </a:solidFill>
                </a:rPr>
                <a:t>Networking </a:t>
              </a:r>
              <a:r>
                <a:rPr lang="en-US" sz="1599">
                  <a:solidFill>
                    <a:srgbClr val="434343"/>
                  </a:solidFill>
                </a:rPr>
                <a:t>Hyper-personalized  </a:t>
              </a:r>
              <a:r>
                <a:rPr lang="en-US" sz="1599">
                  <a:solidFill>
                    <a:srgbClr val="434343"/>
                  </a:solidFill>
                </a:rPr>
                <a:t>Emails</a:t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89" name="Google Shape;289;p16"/>
          <p:cNvSpPr/>
          <p:nvPr/>
        </p:nvSpPr>
        <p:spPr>
          <a:xfrm>
            <a:off x="1924125" y="8016850"/>
            <a:ext cx="3917400" cy="1060800"/>
          </a:xfrm>
          <a:prstGeom prst="roundRect">
            <a:avLst>
              <a:gd fmla="val 5208" name="adj"/>
            </a:avLst>
          </a:prstGeom>
          <a:solidFill>
            <a:srgbClr val="5A80B9"/>
          </a:solidFill>
          <a:ln cap="flat" cmpd="sng" w="9525">
            <a:solidFill>
              <a:srgbClr val="5A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2529975" y="8224000"/>
            <a:ext cx="27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rPr>
              <a:t>Start Free Trial</a:t>
            </a:r>
            <a:endParaRPr b="1" sz="3000">
              <a:solidFill>
                <a:srgbClr val="EAEA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16"/>
          <p:cNvGrpSpPr/>
          <p:nvPr/>
        </p:nvGrpSpPr>
        <p:grpSpPr>
          <a:xfrm>
            <a:off x="2257725" y="4894623"/>
            <a:ext cx="3250175" cy="246015"/>
            <a:chOff x="1419525" y="5125372"/>
            <a:chExt cx="3250175" cy="246015"/>
          </a:xfrm>
        </p:grpSpPr>
        <p:pic>
          <p:nvPicPr>
            <p:cNvPr id="292" name="Google Shape;29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9525" y="5125372"/>
              <a:ext cx="245999" cy="246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16"/>
            <p:cNvSpPr txBox="1"/>
            <p:nvPr/>
          </p:nvSpPr>
          <p:spPr>
            <a:xfrm>
              <a:off x="1858100" y="5125388"/>
              <a:ext cx="28116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434343"/>
                  </a:solidFill>
                </a:rPr>
                <a:t>Autofill Job Application</a:t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94" name="Google Shape;294;p16"/>
          <p:cNvSpPr/>
          <p:nvPr/>
        </p:nvSpPr>
        <p:spPr>
          <a:xfrm>
            <a:off x="9567051" y="1866025"/>
            <a:ext cx="1591056" cy="513779"/>
          </a:xfrm>
          <a:custGeom>
            <a:rect b="b" l="l" r="r" t="t"/>
            <a:pathLst>
              <a:path extrusionOk="0" h="135294" w="812800">
                <a:moveTo>
                  <a:pt x="0" y="0"/>
                </a:moveTo>
                <a:lnTo>
                  <a:pt x="812800" y="0"/>
                </a:lnTo>
                <a:lnTo>
                  <a:pt x="812800" y="135294"/>
                </a:lnTo>
                <a:lnTo>
                  <a:pt x="0" y="135294"/>
                </a:lnTo>
                <a:close/>
              </a:path>
            </a:pathLst>
          </a:custGeom>
          <a:solidFill>
            <a:srgbClr val="F5E8C7"/>
          </a:solidFill>
          <a:ln>
            <a:noFill/>
          </a:ln>
        </p:spPr>
      </p:sp>
      <p:sp>
        <p:nvSpPr>
          <p:cNvPr id="295" name="Google Shape;295;p16"/>
          <p:cNvSpPr txBox="1"/>
          <p:nvPr/>
        </p:nvSpPr>
        <p:spPr>
          <a:xfrm>
            <a:off x="9712061" y="1861313"/>
            <a:ext cx="129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58331C"/>
                </a:solidFill>
                <a:latin typeface="Poppins"/>
                <a:ea typeface="Poppins"/>
                <a:cs typeface="Poppins"/>
                <a:sym typeface="Poppins"/>
              </a:rPr>
              <a:t>Year 1</a:t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9567057" y="2706000"/>
            <a:ext cx="819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Target Universities: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 3 universities in upstate NY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9567057" y="3752400"/>
            <a:ext cx="819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Expected users: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300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9567057" y="3229200"/>
            <a:ext cx="819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Companies: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 Tech Startups in NY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99" name="Google Shape;299;p16"/>
          <p:cNvGraphicFramePr/>
          <p:nvPr/>
        </p:nvGraphicFramePr>
        <p:xfrm>
          <a:off x="9497850" y="431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{E74A385F-1CD4-4627-AEC7-FEE0595EFDEC}</a:tableStyleId>
              </a:tblPr>
              <a:tblGrid>
                <a:gridCol w="3159100"/>
                <a:gridCol w="315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Costs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Amount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Development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Marketing Expenses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Personnel costs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$28,000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Other Operating Costs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0" name="Google Shape;300;p16"/>
          <p:cNvGraphicFramePr/>
          <p:nvPr/>
        </p:nvGraphicFramePr>
        <p:xfrm>
          <a:off x="9497850" y="657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{E74A385F-1CD4-4627-AEC7-FEE0595EFDEC}</a:tableStyleId>
              </a:tblPr>
              <a:tblGrid>
                <a:gridCol w="3159100"/>
                <a:gridCol w="315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Revenue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Amount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Subscription Revenue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1" name="Google Shape;301;p16"/>
          <p:cNvGraphicFramePr/>
          <p:nvPr/>
        </p:nvGraphicFramePr>
        <p:xfrm>
          <a:off x="9497850" y="764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{E74A385F-1CD4-4627-AEC7-FEE0595EFDEC}</a:tableStyleId>
              </a:tblPr>
              <a:tblGrid>
                <a:gridCol w="3159100"/>
                <a:gridCol w="315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Profit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Amount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Expected Costs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Expected </a:t>
                      </a:r>
                      <a:r>
                        <a:rPr lang="en-US"/>
                        <a:t>Revenue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Expected </a:t>
                      </a:r>
                      <a:r>
                        <a:rPr lang="en-US"/>
                        <a:t>Profit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$0 (</a:t>
                      </a:r>
                      <a:r>
                        <a:rPr b="1" lang="en-US"/>
                        <a:t>Break even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7"/>
          <p:cNvGrpSpPr/>
          <p:nvPr/>
        </p:nvGrpSpPr>
        <p:grpSpPr>
          <a:xfrm>
            <a:off x="-736255" y="345561"/>
            <a:ext cx="1171169" cy="1176419"/>
            <a:chOff x="1813" y="0"/>
            <a:chExt cx="809173" cy="812800"/>
          </a:xfrm>
        </p:grpSpPr>
        <p:sp>
          <p:nvSpPr>
            <p:cNvPr id="307" name="Google Shape;307;p1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17"/>
          <p:cNvSpPr txBox="1"/>
          <p:nvPr/>
        </p:nvSpPr>
        <p:spPr>
          <a:xfrm>
            <a:off x="602255" y="409918"/>
            <a:ext cx="7639965" cy="981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Team</a:t>
            </a:r>
            <a:endParaRPr/>
          </a:p>
        </p:txBody>
      </p:sp>
      <p:grpSp>
        <p:nvGrpSpPr>
          <p:cNvPr id="310" name="Google Shape;310;p17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311" name="Google Shape;311;p17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312" name="Google Shape;312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17"/>
          <p:cNvSpPr txBox="1"/>
          <p:nvPr/>
        </p:nvSpPr>
        <p:spPr>
          <a:xfrm>
            <a:off x="131256" y="9699241"/>
            <a:ext cx="8266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DRAPER DATA SCIENCE BUSINESS PLAN COMPETITION</a:t>
            </a:r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0" y="9448725"/>
            <a:ext cx="18288112" cy="3230403"/>
            <a:chOff x="0" y="-38100"/>
            <a:chExt cx="4870855" cy="850800"/>
          </a:xfrm>
        </p:grpSpPr>
        <p:sp>
          <p:nvSpPr>
            <p:cNvPr id="315" name="Google Shape;315;p17"/>
            <p:cNvSpPr/>
            <p:nvPr/>
          </p:nvSpPr>
          <p:spPr>
            <a:xfrm>
              <a:off x="0" y="0"/>
              <a:ext cx="4870855" cy="170138"/>
            </a:xfrm>
            <a:custGeom>
              <a:rect b="b" l="l" r="r" t="t"/>
              <a:pathLst>
                <a:path extrusionOk="0" h="170138" w="4870855">
                  <a:moveTo>
                    <a:pt x="0" y="0"/>
                  </a:moveTo>
                  <a:lnTo>
                    <a:pt x="4870855" y="0"/>
                  </a:lnTo>
                  <a:lnTo>
                    <a:pt x="4870855" y="170138"/>
                  </a:lnTo>
                  <a:lnTo>
                    <a:pt x="0" y="170138"/>
                  </a:ln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</p:sp>
        <p:sp>
          <p:nvSpPr>
            <p:cNvPr id="316" name="Google Shape;31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7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318" name="Google Shape;318;p17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319" name="Google Shape;319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7"/>
          <p:cNvSpPr txBox="1"/>
          <p:nvPr/>
        </p:nvSpPr>
        <p:spPr>
          <a:xfrm>
            <a:off x="131250" y="9699250"/>
            <a:ext cx="8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DRAPER DATA SCIENCE BUSINESS PLAN COMPETITION</a:t>
            </a:r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>
            <a:off x="2121242" y="1853682"/>
            <a:ext cx="6120933" cy="7132282"/>
            <a:chOff x="10286117" y="1865782"/>
            <a:chExt cx="6120933" cy="7132282"/>
          </a:xfrm>
        </p:grpSpPr>
        <p:grpSp>
          <p:nvGrpSpPr>
            <p:cNvPr id="322" name="Google Shape;322;p17"/>
            <p:cNvGrpSpPr/>
            <p:nvPr/>
          </p:nvGrpSpPr>
          <p:grpSpPr>
            <a:xfrm>
              <a:off x="10438517" y="2046757"/>
              <a:ext cx="5968533" cy="6951307"/>
              <a:chOff x="0" y="-28575"/>
              <a:chExt cx="1571959" cy="1830797"/>
            </a:xfrm>
          </p:grpSpPr>
          <p:sp>
            <p:nvSpPr>
              <p:cNvPr id="323" name="Google Shape;323;p17"/>
              <p:cNvSpPr/>
              <p:nvPr/>
            </p:nvSpPr>
            <p:spPr>
              <a:xfrm>
                <a:off x="0" y="0"/>
                <a:ext cx="1571959" cy="1802222"/>
              </a:xfrm>
              <a:custGeom>
                <a:rect b="b" l="l" r="r" t="t"/>
                <a:pathLst>
                  <a:path extrusionOk="0" h="1802222" w="1571959">
                    <a:moveTo>
                      <a:pt x="0" y="0"/>
                    </a:moveTo>
                    <a:lnTo>
                      <a:pt x="1571959" y="0"/>
                    </a:lnTo>
                    <a:lnTo>
                      <a:pt x="1571959" y="1802222"/>
                    </a:lnTo>
                    <a:lnTo>
                      <a:pt x="0" y="1802222"/>
                    </a:lnTo>
                    <a:close/>
                  </a:path>
                </a:pathLst>
              </a:custGeom>
              <a:solidFill>
                <a:srgbClr val="CFC7C7"/>
              </a:solidFill>
              <a:ln>
                <a:noFill/>
              </a:ln>
            </p:spPr>
          </p:sp>
          <p:sp>
            <p:nvSpPr>
              <p:cNvPr id="324" name="Google Shape;324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7"/>
            <p:cNvGrpSpPr/>
            <p:nvPr/>
          </p:nvGrpSpPr>
          <p:grpSpPr>
            <a:xfrm>
              <a:off x="10286117" y="1865782"/>
              <a:ext cx="5968533" cy="6951307"/>
              <a:chOff x="0" y="-28575"/>
              <a:chExt cx="1571959" cy="1830797"/>
            </a:xfrm>
          </p:grpSpPr>
          <p:sp>
            <p:nvSpPr>
              <p:cNvPr id="326" name="Google Shape;326;p17"/>
              <p:cNvSpPr/>
              <p:nvPr/>
            </p:nvSpPr>
            <p:spPr>
              <a:xfrm>
                <a:off x="0" y="0"/>
                <a:ext cx="1571959" cy="1802222"/>
              </a:xfrm>
              <a:custGeom>
                <a:rect b="b" l="l" r="r" t="t"/>
                <a:pathLst>
                  <a:path extrusionOk="0" h="1802222" w="1571959">
                    <a:moveTo>
                      <a:pt x="0" y="0"/>
                    </a:moveTo>
                    <a:lnTo>
                      <a:pt x="1571959" y="0"/>
                    </a:lnTo>
                    <a:lnTo>
                      <a:pt x="1571959" y="1802222"/>
                    </a:lnTo>
                    <a:lnTo>
                      <a:pt x="0" y="1802222"/>
                    </a:lnTo>
                    <a:close/>
                  </a:path>
                </a:pathLst>
              </a:custGeom>
              <a:solidFill>
                <a:srgbClr val="EAEAEA"/>
              </a:solidFill>
              <a:ln cap="flat" cmpd="sng" w="9525">
                <a:solidFill>
                  <a:srgbClr val="D4BFAF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327" name="Google Shape;327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7"/>
            <p:cNvGrpSpPr/>
            <p:nvPr/>
          </p:nvGrpSpPr>
          <p:grpSpPr>
            <a:xfrm>
              <a:off x="10286117" y="1865782"/>
              <a:ext cx="3086098" cy="6951307"/>
              <a:chOff x="0" y="-28575"/>
              <a:chExt cx="812800" cy="1830797"/>
            </a:xfrm>
          </p:grpSpPr>
          <p:sp>
            <p:nvSpPr>
              <p:cNvPr id="329" name="Google Shape;329;p17"/>
              <p:cNvSpPr/>
              <p:nvPr/>
            </p:nvSpPr>
            <p:spPr>
              <a:xfrm>
                <a:off x="0" y="0"/>
                <a:ext cx="424429" cy="1802222"/>
              </a:xfrm>
              <a:custGeom>
                <a:rect b="b" l="l" r="r" t="t"/>
                <a:pathLst>
                  <a:path extrusionOk="0" h="1802222" w="424429">
                    <a:moveTo>
                      <a:pt x="0" y="0"/>
                    </a:moveTo>
                    <a:lnTo>
                      <a:pt x="424429" y="0"/>
                    </a:lnTo>
                    <a:lnTo>
                      <a:pt x="424429" y="1802222"/>
                    </a:lnTo>
                    <a:lnTo>
                      <a:pt x="0" y="1802222"/>
                    </a:lnTo>
                    <a:close/>
                  </a:path>
                </a:pathLst>
              </a:custGeom>
              <a:solidFill>
                <a:srgbClr val="5A80B9"/>
              </a:solidFill>
              <a:ln>
                <a:noFill/>
              </a:ln>
            </p:spPr>
          </p:sp>
          <p:sp>
            <p:nvSpPr>
              <p:cNvPr id="330" name="Google Shape;330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17"/>
            <p:cNvSpPr/>
            <p:nvPr/>
          </p:nvSpPr>
          <p:spPr>
            <a:xfrm>
              <a:off x="10461032" y="2256042"/>
              <a:ext cx="1255733" cy="1255728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2" name="Google Shape;33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68702" y="3662539"/>
              <a:ext cx="846334" cy="151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17"/>
            <p:cNvSpPr txBox="1"/>
            <p:nvPr/>
          </p:nvSpPr>
          <p:spPr>
            <a:xfrm>
              <a:off x="12635361" y="2199125"/>
              <a:ext cx="291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Yuvish Chintaram</a:t>
              </a:r>
              <a:endParaRPr/>
            </a:p>
          </p:txBody>
        </p:sp>
        <p:sp>
          <p:nvSpPr>
            <p:cNvPr id="334" name="Google Shape;334;p17"/>
            <p:cNvSpPr txBox="1"/>
            <p:nvPr/>
          </p:nvSpPr>
          <p:spPr>
            <a:xfrm>
              <a:off x="12734439" y="2685513"/>
              <a:ext cx="2718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CEO</a:t>
              </a:r>
              <a:endParaRPr/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12230864" y="3572246"/>
              <a:ext cx="126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</a:rPr>
                <a:t>Education</a:t>
              </a:r>
              <a:endParaRPr b="1"/>
            </a:p>
          </p:txBody>
        </p:sp>
        <p:sp>
          <p:nvSpPr>
            <p:cNvPr id="336" name="Google Shape;336;p17"/>
            <p:cNvSpPr txBox="1"/>
            <p:nvPr/>
          </p:nvSpPr>
          <p:spPr>
            <a:xfrm>
              <a:off x="11973825" y="3912113"/>
              <a:ext cx="3864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BSc Industrial Engineering</a:t>
              </a:r>
              <a:endParaRPr sz="2000"/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MS in Data Science</a:t>
              </a:r>
              <a:endParaRPr sz="2000"/>
            </a:p>
          </p:txBody>
        </p:sp>
        <p:sp>
          <p:nvSpPr>
            <p:cNvPr id="337" name="Google Shape;337;p17"/>
            <p:cNvSpPr txBox="1"/>
            <p:nvPr/>
          </p:nvSpPr>
          <p:spPr>
            <a:xfrm>
              <a:off x="12161197" y="5213222"/>
              <a:ext cx="137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</a:rPr>
                <a:t>Experience</a:t>
              </a:r>
              <a:endParaRPr b="1"/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11973813" y="5589950"/>
              <a:ext cx="43593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Data Scientist in Textile - 2 Yrs</a:t>
              </a:r>
              <a:endParaRPr sz="2000"/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L'Oreal Brandstorm Top 10 US Finalist 2023</a:t>
              </a:r>
              <a:endParaRPr sz="2000"/>
            </a:p>
          </p:txBody>
        </p:sp>
        <p:sp>
          <p:nvSpPr>
            <p:cNvPr id="339" name="Google Shape;339;p17"/>
            <p:cNvSpPr txBox="1"/>
            <p:nvPr/>
          </p:nvSpPr>
          <p:spPr>
            <a:xfrm>
              <a:off x="12145122" y="7099875"/>
              <a:ext cx="100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</a:rPr>
                <a:t>Skills</a:t>
              </a:r>
              <a:endParaRPr b="1"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11973825" y="7407663"/>
              <a:ext cx="43593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Software Development</a:t>
              </a:r>
              <a:endParaRPr sz="2000"/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/>
                <a:t>Machine Learning</a:t>
              </a:r>
              <a:endParaRPr sz="2000"/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Char char="●"/>
              </a:pPr>
              <a:r>
                <a:rPr lang="en-US" sz="2000">
                  <a:solidFill>
                    <a:schemeClr val="dk1"/>
                  </a:solidFill>
                </a:rPr>
                <a:t>Website Development</a:t>
              </a:r>
              <a:endParaRPr sz="2000"/>
            </a:p>
          </p:txBody>
        </p:sp>
        <p:cxnSp>
          <p:nvCxnSpPr>
            <p:cNvPr id="341" name="Google Shape;341;p17"/>
            <p:cNvCxnSpPr/>
            <p:nvPr/>
          </p:nvCxnSpPr>
          <p:spPr>
            <a:xfrm>
              <a:off x="12184750" y="3257725"/>
              <a:ext cx="381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2" name="Google Shape;342;p17"/>
          <p:cNvGrpSpPr/>
          <p:nvPr/>
        </p:nvGrpSpPr>
        <p:grpSpPr>
          <a:xfrm>
            <a:off x="10004061" y="1853682"/>
            <a:ext cx="6120933" cy="7132282"/>
            <a:chOff x="10004061" y="1853682"/>
            <a:chExt cx="6120933" cy="7132282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10004061" y="1853682"/>
              <a:ext cx="6120933" cy="7132282"/>
              <a:chOff x="2216536" y="1853732"/>
              <a:chExt cx="6120933" cy="7132282"/>
            </a:xfrm>
          </p:grpSpPr>
          <p:grpSp>
            <p:nvGrpSpPr>
              <p:cNvPr id="344" name="Google Shape;344;p17"/>
              <p:cNvGrpSpPr/>
              <p:nvPr/>
            </p:nvGrpSpPr>
            <p:grpSpPr>
              <a:xfrm>
                <a:off x="2368936" y="2034707"/>
                <a:ext cx="5968533" cy="6951307"/>
                <a:chOff x="0" y="-28575"/>
                <a:chExt cx="1571959" cy="1830797"/>
              </a:xfrm>
            </p:grpSpPr>
            <p:sp>
              <p:nvSpPr>
                <p:cNvPr id="345" name="Google Shape;345;p17"/>
                <p:cNvSpPr/>
                <p:nvPr/>
              </p:nvSpPr>
              <p:spPr>
                <a:xfrm>
                  <a:off x="0" y="0"/>
                  <a:ext cx="1571959" cy="1802222"/>
                </a:xfrm>
                <a:custGeom>
                  <a:rect b="b" l="l" r="r" t="t"/>
                  <a:pathLst>
                    <a:path extrusionOk="0" h="1802222" w="1571959">
                      <a:moveTo>
                        <a:pt x="0" y="0"/>
                      </a:moveTo>
                      <a:lnTo>
                        <a:pt x="1571959" y="0"/>
                      </a:lnTo>
                      <a:lnTo>
                        <a:pt x="1571959" y="1802222"/>
                      </a:lnTo>
                      <a:lnTo>
                        <a:pt x="0" y="1802222"/>
                      </a:lnTo>
                      <a:close/>
                    </a:path>
                  </a:pathLst>
                </a:custGeom>
                <a:solidFill>
                  <a:srgbClr val="CFC7C7"/>
                </a:solidFill>
                <a:ln>
                  <a:noFill/>
                </a:ln>
              </p:spPr>
            </p:sp>
            <p:sp>
              <p:nvSpPr>
                <p:cNvPr id="346" name="Google Shape;346;p17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1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7" name="Google Shape;347;p17"/>
              <p:cNvGrpSpPr/>
              <p:nvPr/>
            </p:nvGrpSpPr>
            <p:grpSpPr>
              <a:xfrm>
                <a:off x="2216536" y="1853732"/>
                <a:ext cx="5968533" cy="6951307"/>
                <a:chOff x="0" y="-28575"/>
                <a:chExt cx="1571959" cy="1830797"/>
              </a:xfrm>
            </p:grpSpPr>
            <p:sp>
              <p:nvSpPr>
                <p:cNvPr id="348" name="Google Shape;348;p17"/>
                <p:cNvSpPr/>
                <p:nvPr/>
              </p:nvSpPr>
              <p:spPr>
                <a:xfrm>
                  <a:off x="0" y="0"/>
                  <a:ext cx="1571959" cy="1802222"/>
                </a:xfrm>
                <a:custGeom>
                  <a:rect b="b" l="l" r="r" t="t"/>
                  <a:pathLst>
                    <a:path extrusionOk="0" h="1802222" w="1571959">
                      <a:moveTo>
                        <a:pt x="0" y="0"/>
                      </a:moveTo>
                      <a:lnTo>
                        <a:pt x="1571959" y="0"/>
                      </a:lnTo>
                      <a:lnTo>
                        <a:pt x="1571959" y="1802222"/>
                      </a:lnTo>
                      <a:lnTo>
                        <a:pt x="0" y="1802222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cap="flat" cmpd="sng" w="9525">
                  <a:solidFill>
                    <a:srgbClr val="D4BFA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sp>
            <p:sp>
              <p:nvSpPr>
                <p:cNvPr id="349" name="Google Shape;349;p17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1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0" name="Google Shape;350;p17"/>
              <p:cNvGrpSpPr/>
              <p:nvPr/>
            </p:nvGrpSpPr>
            <p:grpSpPr>
              <a:xfrm>
                <a:off x="2216536" y="1853732"/>
                <a:ext cx="3086098" cy="6951307"/>
                <a:chOff x="0" y="-28575"/>
                <a:chExt cx="812800" cy="1830797"/>
              </a:xfrm>
            </p:grpSpPr>
            <p:sp>
              <p:nvSpPr>
                <p:cNvPr id="351" name="Google Shape;351;p17"/>
                <p:cNvSpPr/>
                <p:nvPr/>
              </p:nvSpPr>
              <p:spPr>
                <a:xfrm>
                  <a:off x="0" y="0"/>
                  <a:ext cx="424429" cy="1802222"/>
                </a:xfrm>
                <a:custGeom>
                  <a:rect b="b" l="l" r="r" t="t"/>
                  <a:pathLst>
                    <a:path extrusionOk="0" h="1802222" w="424429">
                      <a:moveTo>
                        <a:pt x="0" y="0"/>
                      </a:moveTo>
                      <a:lnTo>
                        <a:pt x="424429" y="0"/>
                      </a:lnTo>
                      <a:lnTo>
                        <a:pt x="424429" y="1802222"/>
                      </a:lnTo>
                      <a:lnTo>
                        <a:pt x="0" y="1802222"/>
                      </a:lnTo>
                      <a:close/>
                    </a:path>
                  </a:pathLst>
                </a:custGeom>
                <a:solidFill>
                  <a:srgbClr val="5A80B9"/>
                </a:solidFill>
                <a:ln>
                  <a:noFill/>
                </a:ln>
              </p:spPr>
            </p:sp>
            <p:sp>
              <p:nvSpPr>
                <p:cNvPr id="352" name="Google Shape;352;p17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1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3" name="Google Shape;353;p17"/>
              <p:cNvSpPr/>
              <p:nvPr/>
            </p:nvSpPr>
            <p:spPr>
              <a:xfrm>
                <a:off x="2391451" y="2243993"/>
                <a:ext cx="1255733" cy="1255728"/>
              </a:xfrm>
              <a:custGeom>
                <a:rect b="b" l="l" r="r" t="t"/>
                <a:pathLst>
                  <a:path extrusionOk="0"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4" name="Google Shape;354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99121" y="3650489"/>
                <a:ext cx="846334" cy="1512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5" name="Google Shape;355;p17"/>
              <p:cNvSpPr txBox="1"/>
              <p:nvPr/>
            </p:nvSpPr>
            <p:spPr>
              <a:xfrm>
                <a:off x="4820332" y="2186843"/>
                <a:ext cx="2179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Sankalp Saoji</a:t>
                </a:r>
                <a:endParaRPr/>
              </a:p>
            </p:txBody>
          </p:sp>
          <p:sp>
            <p:nvSpPr>
              <p:cNvPr id="356" name="Google Shape;356;p17"/>
              <p:cNvSpPr txBox="1"/>
              <p:nvPr/>
            </p:nvSpPr>
            <p:spPr>
              <a:xfrm>
                <a:off x="4656150" y="2647725"/>
                <a:ext cx="2711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/>
                  <a:t>COO</a:t>
                </a:r>
                <a:endParaRPr/>
              </a:p>
            </p:txBody>
          </p:sp>
          <p:sp>
            <p:nvSpPr>
              <p:cNvPr id="357" name="Google Shape;357;p17"/>
              <p:cNvSpPr txBox="1"/>
              <p:nvPr/>
            </p:nvSpPr>
            <p:spPr>
              <a:xfrm>
                <a:off x="4090589" y="3584284"/>
                <a:ext cx="126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</a:rPr>
                  <a:t>Education</a:t>
                </a:r>
                <a:endParaRPr b="1"/>
              </a:p>
            </p:txBody>
          </p:sp>
          <p:sp>
            <p:nvSpPr>
              <p:cNvPr id="358" name="Google Shape;358;p17"/>
              <p:cNvSpPr txBox="1"/>
              <p:nvPr/>
            </p:nvSpPr>
            <p:spPr>
              <a:xfrm>
                <a:off x="4032109" y="5302872"/>
                <a:ext cx="1379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</a:rPr>
                  <a:t>Experience</a:t>
                </a:r>
                <a:endParaRPr b="1"/>
              </a:p>
            </p:txBody>
          </p:sp>
          <p:sp>
            <p:nvSpPr>
              <p:cNvPr id="359" name="Google Shape;359;p17"/>
              <p:cNvSpPr txBox="1"/>
              <p:nvPr/>
            </p:nvSpPr>
            <p:spPr>
              <a:xfrm>
                <a:off x="4070097" y="7153625"/>
                <a:ext cx="1003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</a:rPr>
                  <a:t>Skills</a:t>
                </a:r>
                <a:endParaRPr b="1"/>
              </a:p>
            </p:txBody>
          </p:sp>
          <p:sp>
            <p:nvSpPr>
              <p:cNvPr id="360" name="Google Shape;360;p17"/>
              <p:cNvSpPr txBox="1"/>
              <p:nvPr/>
            </p:nvSpPr>
            <p:spPr>
              <a:xfrm>
                <a:off x="3898812" y="3956036"/>
                <a:ext cx="3639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/>
              </a:p>
            </p:txBody>
          </p:sp>
          <p:sp>
            <p:nvSpPr>
              <p:cNvPr id="361" name="Google Shape;361;p17"/>
              <p:cNvSpPr txBox="1"/>
              <p:nvPr/>
            </p:nvSpPr>
            <p:spPr>
              <a:xfrm>
                <a:off x="3851250" y="3950900"/>
                <a:ext cx="38640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B</a:t>
                </a:r>
                <a:r>
                  <a:rPr lang="en-US" sz="2000"/>
                  <a:t>Sc</a:t>
                </a:r>
                <a:r>
                  <a:rPr lang="en-US" sz="2000"/>
                  <a:t> Electrical Engineering</a:t>
                </a:r>
                <a:endParaRPr sz="2000"/>
              </a:p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MS in Entrepreneurship</a:t>
                </a:r>
                <a:endParaRPr sz="2000"/>
              </a:p>
            </p:txBody>
          </p:sp>
          <p:sp>
            <p:nvSpPr>
              <p:cNvPr id="362" name="Google Shape;362;p17"/>
              <p:cNvSpPr txBox="1"/>
              <p:nvPr/>
            </p:nvSpPr>
            <p:spPr>
              <a:xfrm>
                <a:off x="3844725" y="5679600"/>
                <a:ext cx="4359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Data Scientist in Retail - 2 Yrs</a:t>
                </a:r>
                <a:endParaRPr sz="2000"/>
              </a:p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L'Oreal Brandstorm Top 10 US Finalist 2023</a:t>
                </a:r>
                <a:endParaRPr sz="2000"/>
              </a:p>
            </p:txBody>
          </p:sp>
          <p:sp>
            <p:nvSpPr>
              <p:cNvPr id="363" name="Google Shape;363;p17"/>
              <p:cNvSpPr txBox="1"/>
              <p:nvPr/>
            </p:nvSpPr>
            <p:spPr>
              <a:xfrm>
                <a:off x="3898800" y="7461413"/>
                <a:ext cx="4359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Product Development</a:t>
                </a:r>
                <a:endParaRPr sz="2000"/>
              </a:p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Natural Language Processing</a:t>
                </a:r>
                <a:endParaRPr sz="2000"/>
              </a:p>
              <a:p>
                <a:pPr indent="-355600" lvl="0" marL="457200" rtl="0" algn="l">
                  <a:spcBef>
                    <a:spcPts val="0"/>
                  </a:spcBef>
                  <a:spcAft>
                    <a:spcPts val="0"/>
                  </a:spcAft>
                  <a:buSzPts val="2000"/>
                  <a:buChar char="●"/>
                </a:pPr>
                <a:r>
                  <a:rPr lang="en-US" sz="2000"/>
                  <a:t>App Development</a:t>
                </a:r>
                <a:endParaRPr sz="2000"/>
              </a:p>
            </p:txBody>
          </p:sp>
          <p:cxnSp>
            <p:nvCxnSpPr>
              <p:cNvPr id="364" name="Google Shape;364;p17"/>
              <p:cNvCxnSpPr/>
              <p:nvPr/>
            </p:nvCxnSpPr>
            <p:spPr>
              <a:xfrm>
                <a:off x="4054450" y="3269900"/>
                <a:ext cx="381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365" name="Google Shape;365;p17"/>
            <p:cNvPicPr preferRelativeResize="0"/>
            <p:nvPr/>
          </p:nvPicPr>
          <p:blipFill rotWithShape="1">
            <a:blip r:embed="rId6">
              <a:alphaModFix/>
            </a:blip>
            <a:srcRect b="12496" l="9628" r="974" t="24296"/>
            <a:stretch/>
          </p:blipFill>
          <p:spPr>
            <a:xfrm>
              <a:off x="10203239" y="2234603"/>
              <a:ext cx="1247700" cy="12549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9"/>
          <p:cNvGrpSpPr/>
          <p:nvPr/>
        </p:nvGrpSpPr>
        <p:grpSpPr>
          <a:xfrm>
            <a:off x="-736255" y="345561"/>
            <a:ext cx="1171169" cy="1176419"/>
            <a:chOff x="1813" y="0"/>
            <a:chExt cx="809173" cy="812800"/>
          </a:xfrm>
        </p:grpSpPr>
        <p:sp>
          <p:nvSpPr>
            <p:cNvPr id="376" name="Google Shape;376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19"/>
          <p:cNvSpPr txBox="1"/>
          <p:nvPr/>
        </p:nvSpPr>
        <p:spPr>
          <a:xfrm>
            <a:off x="602255" y="409918"/>
            <a:ext cx="7639965" cy="981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Proof of Concept</a:t>
            </a:r>
            <a:endParaRPr/>
          </a:p>
        </p:txBody>
      </p:sp>
      <p:grpSp>
        <p:nvGrpSpPr>
          <p:cNvPr id="379" name="Google Shape;379;p19"/>
          <p:cNvGrpSpPr/>
          <p:nvPr/>
        </p:nvGrpSpPr>
        <p:grpSpPr>
          <a:xfrm>
            <a:off x="0" y="10094713"/>
            <a:ext cx="18288118" cy="3230403"/>
            <a:chOff x="0" y="-38100"/>
            <a:chExt cx="4816592" cy="850800"/>
          </a:xfrm>
        </p:grpSpPr>
        <p:sp>
          <p:nvSpPr>
            <p:cNvPr id="380" name="Google Shape;380;p19"/>
            <p:cNvSpPr/>
            <p:nvPr/>
          </p:nvSpPr>
          <p:spPr>
            <a:xfrm>
              <a:off x="0" y="0"/>
              <a:ext cx="4816592" cy="12543"/>
            </a:xfrm>
            <a:custGeom>
              <a:rect b="b" l="l" r="r" t="t"/>
              <a:pathLst>
                <a:path extrusionOk="0"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5A80B9"/>
            </a:solidFill>
            <a:ln>
              <a:noFill/>
            </a:ln>
          </p:spPr>
        </p:sp>
        <p:sp>
          <p:nvSpPr>
            <p:cNvPr id="381" name="Google Shape;381;p1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19"/>
          <p:cNvSpPr txBox="1"/>
          <p:nvPr/>
        </p:nvSpPr>
        <p:spPr>
          <a:xfrm>
            <a:off x="131250" y="9699250"/>
            <a:ext cx="8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DRAPER DATA SCIENCE BUSINESS PLAN COMPETITION</a:t>
            </a:r>
            <a:endParaRPr/>
          </a:p>
        </p:txBody>
      </p:sp>
      <p:grpSp>
        <p:nvGrpSpPr>
          <p:cNvPr id="383" name="Google Shape;383;p19"/>
          <p:cNvGrpSpPr/>
          <p:nvPr/>
        </p:nvGrpSpPr>
        <p:grpSpPr>
          <a:xfrm>
            <a:off x="0" y="9448725"/>
            <a:ext cx="18288112" cy="3230403"/>
            <a:chOff x="0" y="-38100"/>
            <a:chExt cx="4870855" cy="850800"/>
          </a:xfrm>
        </p:grpSpPr>
        <p:sp>
          <p:nvSpPr>
            <p:cNvPr id="384" name="Google Shape;384;p19"/>
            <p:cNvSpPr/>
            <p:nvPr/>
          </p:nvSpPr>
          <p:spPr>
            <a:xfrm>
              <a:off x="0" y="0"/>
              <a:ext cx="4870855" cy="170138"/>
            </a:xfrm>
            <a:custGeom>
              <a:rect b="b" l="l" r="r" t="t"/>
              <a:pathLst>
                <a:path extrusionOk="0" h="170138" w="4870855">
                  <a:moveTo>
                    <a:pt x="0" y="0"/>
                  </a:moveTo>
                  <a:lnTo>
                    <a:pt x="4870855" y="0"/>
                  </a:lnTo>
                  <a:lnTo>
                    <a:pt x="4870855" y="170138"/>
                  </a:lnTo>
                  <a:lnTo>
                    <a:pt x="0" y="170138"/>
                  </a:lnTo>
                  <a:close/>
                </a:path>
              </a:pathLst>
            </a:custGeom>
            <a:solidFill>
              <a:srgbClr val="FA9643"/>
            </a:solidFill>
            <a:ln>
              <a:noFill/>
            </a:ln>
          </p:spPr>
        </p:sp>
        <p:sp>
          <p:nvSpPr>
            <p:cNvPr id="385" name="Google Shape;385;p1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9"/>
          <p:cNvGrpSpPr/>
          <p:nvPr/>
        </p:nvGrpSpPr>
        <p:grpSpPr>
          <a:xfrm>
            <a:off x="238725" y="1974149"/>
            <a:ext cx="9526852" cy="4307610"/>
            <a:chOff x="238725" y="1974149"/>
            <a:chExt cx="9526852" cy="4307610"/>
          </a:xfrm>
        </p:grpSpPr>
        <p:grpSp>
          <p:nvGrpSpPr>
            <p:cNvPr id="387" name="Google Shape;387;p19"/>
            <p:cNvGrpSpPr/>
            <p:nvPr/>
          </p:nvGrpSpPr>
          <p:grpSpPr>
            <a:xfrm>
              <a:off x="238725" y="1974149"/>
              <a:ext cx="9526852" cy="4307610"/>
              <a:chOff x="0" y="0"/>
              <a:chExt cx="12399912" cy="5244868"/>
            </a:xfrm>
          </p:grpSpPr>
          <p:pic>
            <p:nvPicPr>
              <p:cNvPr id="388" name="Google Shape;388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996180" cy="6427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3056" r="0" t="0"/>
              <a:stretch/>
            </p:blipFill>
            <p:spPr>
              <a:xfrm>
                <a:off x="276912" y="851757"/>
                <a:ext cx="12123000" cy="43931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0" name="Google Shape;390;p19"/>
            <p:cNvSpPr/>
            <p:nvPr/>
          </p:nvSpPr>
          <p:spPr>
            <a:xfrm>
              <a:off x="4663450" y="4892575"/>
              <a:ext cx="3818400" cy="3693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7004925" y="5440000"/>
              <a:ext cx="341400" cy="3693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7766325" y="5440000"/>
              <a:ext cx="341400" cy="3693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393" name="Google Shape;393;p19"/>
          <p:cNvSpPr/>
          <p:nvPr/>
        </p:nvSpPr>
        <p:spPr>
          <a:xfrm>
            <a:off x="16003825" y="12306425"/>
            <a:ext cx="1000200" cy="1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10180213" y="274263"/>
            <a:ext cx="7410228" cy="9013351"/>
            <a:chOff x="10158600" y="9249125"/>
            <a:chExt cx="7410228" cy="9013351"/>
          </a:xfrm>
        </p:grpSpPr>
        <p:pic>
          <p:nvPicPr>
            <p:cNvPr id="395" name="Google Shape;39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58600" y="9249125"/>
              <a:ext cx="7410228" cy="9013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19"/>
            <p:cNvSpPr/>
            <p:nvPr/>
          </p:nvSpPr>
          <p:spPr>
            <a:xfrm>
              <a:off x="14823703" y="13395500"/>
              <a:ext cx="21018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0663777" y="13562000"/>
              <a:ext cx="6657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16659201" y="13562000"/>
              <a:ext cx="2664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11063071" y="13728500"/>
              <a:ext cx="11712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15387576" y="14206275"/>
              <a:ext cx="15378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14963875" y="14372775"/>
              <a:ext cx="8424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13684324" y="14572200"/>
              <a:ext cx="21018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13886125" y="15253925"/>
              <a:ext cx="30396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12118925" y="15420425"/>
              <a:ext cx="32688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15925250" y="15420425"/>
              <a:ext cx="10002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4695075" y="15748900"/>
              <a:ext cx="11712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14963875" y="15935650"/>
              <a:ext cx="19617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10667825" y="16102150"/>
              <a:ext cx="8424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13033923" y="13732782"/>
              <a:ext cx="34800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10" name="Google Shape;410;p19"/>
          <p:cNvSpPr txBox="1"/>
          <p:nvPr/>
        </p:nvSpPr>
        <p:spPr>
          <a:xfrm>
            <a:off x="283650" y="9699250"/>
            <a:ext cx="111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DRAPER DATA SCIENCE BUSINESS PLAN COMPETITION</a:t>
            </a:r>
            <a:endParaRPr/>
          </a:p>
        </p:txBody>
      </p:sp>
      <p:grpSp>
        <p:nvGrpSpPr>
          <p:cNvPr id="411" name="Google Shape;411;p19"/>
          <p:cNvGrpSpPr/>
          <p:nvPr/>
        </p:nvGrpSpPr>
        <p:grpSpPr>
          <a:xfrm>
            <a:off x="10865244" y="274286"/>
            <a:ext cx="6960256" cy="9013337"/>
            <a:chOff x="10043781" y="1974161"/>
            <a:chExt cx="6960256" cy="9013337"/>
          </a:xfrm>
        </p:grpSpPr>
        <p:grpSp>
          <p:nvGrpSpPr>
            <p:cNvPr id="412" name="Google Shape;412;p19"/>
            <p:cNvGrpSpPr/>
            <p:nvPr/>
          </p:nvGrpSpPr>
          <p:grpSpPr>
            <a:xfrm>
              <a:off x="10043781" y="1974161"/>
              <a:ext cx="6960256" cy="9013337"/>
              <a:chOff x="10158606" y="345561"/>
              <a:chExt cx="6960256" cy="9013337"/>
            </a:xfrm>
          </p:grpSpPr>
          <p:pic>
            <p:nvPicPr>
              <p:cNvPr id="413" name="Google Shape;413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158606" y="345561"/>
                <a:ext cx="6960256" cy="90133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" name="Google Shape;414;p19"/>
              <p:cNvSpPr/>
              <p:nvPr/>
            </p:nvSpPr>
            <p:spPr>
              <a:xfrm>
                <a:off x="10868550" y="5207732"/>
                <a:ext cx="58761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11198391" y="8782657"/>
                <a:ext cx="16287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10925674" y="3895300"/>
                <a:ext cx="53415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14017175" y="8782657"/>
                <a:ext cx="24969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</p:grpSp>
        <p:sp>
          <p:nvSpPr>
            <p:cNvPr id="418" name="Google Shape;418;p19"/>
            <p:cNvSpPr/>
            <p:nvPr/>
          </p:nvSpPr>
          <p:spPr>
            <a:xfrm>
              <a:off x="13938377" y="10714475"/>
              <a:ext cx="2411100" cy="166500"/>
            </a:xfrm>
            <a:prstGeom prst="rect">
              <a:avLst/>
            </a:prstGeom>
            <a:solidFill>
              <a:srgbClr val="F1C232">
                <a:alpha val="4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grpSp>
        <p:nvGrpSpPr>
          <p:cNvPr id="419" name="Google Shape;419;p19"/>
          <p:cNvGrpSpPr/>
          <p:nvPr/>
        </p:nvGrpSpPr>
        <p:grpSpPr>
          <a:xfrm>
            <a:off x="9556951" y="1259388"/>
            <a:ext cx="9050155" cy="7602721"/>
            <a:chOff x="9556951" y="1259388"/>
            <a:chExt cx="9050155" cy="7602721"/>
          </a:xfrm>
        </p:grpSpPr>
        <p:grpSp>
          <p:nvGrpSpPr>
            <p:cNvPr id="420" name="Google Shape;420;p19"/>
            <p:cNvGrpSpPr/>
            <p:nvPr/>
          </p:nvGrpSpPr>
          <p:grpSpPr>
            <a:xfrm>
              <a:off x="9556951" y="1259388"/>
              <a:ext cx="9050155" cy="7602721"/>
              <a:chOff x="5344426" y="7582625"/>
              <a:chExt cx="9050155" cy="7602721"/>
            </a:xfrm>
          </p:grpSpPr>
          <p:grpSp>
            <p:nvGrpSpPr>
              <p:cNvPr id="421" name="Google Shape;421;p19"/>
              <p:cNvGrpSpPr/>
              <p:nvPr/>
            </p:nvGrpSpPr>
            <p:grpSpPr>
              <a:xfrm>
                <a:off x="5344426" y="7582625"/>
                <a:ext cx="9050155" cy="7602721"/>
                <a:chOff x="0" y="0"/>
                <a:chExt cx="16828104" cy="10136961"/>
              </a:xfrm>
            </p:grpSpPr>
            <p:pic>
              <p:nvPicPr>
                <p:cNvPr id="422" name="Google Shape;422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15805725" cy="101369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23" name="Google Shape;423;p19"/>
                <p:cNvGrpSpPr/>
                <p:nvPr/>
              </p:nvGrpSpPr>
              <p:grpSpPr>
                <a:xfrm>
                  <a:off x="12713302" y="1753883"/>
                  <a:ext cx="4114802" cy="4259451"/>
                  <a:chOff x="0" y="-28575"/>
                  <a:chExt cx="812800" cy="841375"/>
                </a:xfrm>
              </p:grpSpPr>
              <p:sp>
                <p:nvSpPr>
                  <p:cNvPr id="424" name="Google Shape;424;p19"/>
                  <p:cNvSpPr/>
                  <p:nvPr/>
                </p:nvSpPr>
                <p:spPr>
                  <a:xfrm>
                    <a:off x="0" y="0"/>
                    <a:ext cx="572117" cy="82000"/>
                  </a:xfrm>
                  <a:custGeom>
                    <a:rect b="b" l="l" r="r" t="t"/>
                    <a:pathLst>
                      <a:path extrusionOk="0" h="82000" w="572117">
                        <a:moveTo>
                          <a:pt x="0" y="0"/>
                        </a:moveTo>
                        <a:lnTo>
                          <a:pt x="572117" y="0"/>
                        </a:lnTo>
                        <a:lnTo>
                          <a:pt x="572117" y="82000"/>
                        </a:lnTo>
                        <a:lnTo>
                          <a:pt x="0" y="820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</p:sp>
              <p:sp>
                <p:nvSpPr>
                  <p:cNvPr id="425" name="Google Shape;425;p19"/>
                  <p:cNvSpPr txBox="1"/>
                  <p:nvPr/>
                </p:nvSpPr>
                <p:spPr>
                  <a:xfrm>
                    <a:off x="0" y="-28575"/>
                    <a:ext cx="812800" cy="841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50800" lIns="50800" spcFirstLastPara="1" rIns="50800" wrap="square" tIns="508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16666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26" name="Google Shape;426;p19"/>
              <p:cNvSpPr/>
              <p:nvPr/>
            </p:nvSpPr>
            <p:spPr>
              <a:xfrm>
                <a:off x="7605191" y="11669957"/>
                <a:ext cx="4215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8242232" y="11669957"/>
                <a:ext cx="761100" cy="166500"/>
              </a:xfrm>
              <a:prstGeom prst="rect">
                <a:avLst/>
              </a:prstGeom>
              <a:solidFill>
                <a:srgbClr val="F1C232">
                  <a:alpha val="4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1C232"/>
                  </a:solidFill>
                </a:endParaRPr>
              </a:p>
            </p:txBody>
          </p:sp>
        </p:grpSp>
        <p:sp>
          <p:nvSpPr>
            <p:cNvPr id="428" name="Google Shape;428;p19"/>
            <p:cNvSpPr/>
            <p:nvPr/>
          </p:nvSpPr>
          <p:spPr>
            <a:xfrm>
              <a:off x="11329350" y="2446925"/>
              <a:ext cx="1278300" cy="166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